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58" r:id="rId3"/>
    <p:sldId id="284" r:id="rId4"/>
    <p:sldId id="281" r:id="rId5"/>
    <p:sldId id="279" r:id="rId6"/>
    <p:sldId id="265" r:id="rId7"/>
    <p:sldId id="268" r:id="rId8"/>
    <p:sldId id="280" r:id="rId9"/>
    <p:sldId id="294" r:id="rId10"/>
    <p:sldId id="292" r:id="rId11"/>
    <p:sldId id="276" r:id="rId12"/>
    <p:sldId id="293" r:id="rId13"/>
    <p:sldId id="277" r:id="rId14"/>
    <p:sldId id="283" r:id="rId1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Dunn" initials="JD" lastIdx="3" clrIdx="0">
    <p:extLst>
      <p:ext uri="{19B8F6BF-5375-455C-9EA6-DF929625EA0E}">
        <p15:presenceInfo xmlns:p15="http://schemas.microsoft.com/office/powerpoint/2012/main" userId="S-1-5-21-930955093-113265303-3351018279-1648" providerId="AD"/>
      </p:ext>
    </p:extLst>
  </p:cmAuthor>
  <p:cmAuthor id="2" name="Tiia Harrison" initials="TH" lastIdx="7" clrIdx="1">
    <p:extLst>
      <p:ext uri="{19B8F6BF-5375-455C-9EA6-DF929625EA0E}">
        <p15:presenceInfo xmlns:p15="http://schemas.microsoft.com/office/powerpoint/2012/main" userId="S-1-5-21-930955093-113265303-3351018279-1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857" autoAdjust="0"/>
  </p:normalViewPr>
  <p:slideViewPr>
    <p:cSldViewPr snapToGrid="0">
      <p:cViewPr varScale="1">
        <p:scale>
          <a:sx n="102" d="100"/>
          <a:sy n="102" d="100"/>
        </p:scale>
        <p:origin x="84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2E378A7-ACF5-4DB8-AB75-41C9E05CEDF1}" type="datetimeFigureOut">
              <a:rPr lang="en-AU" smtClean="0"/>
              <a:t>6/06/2019</a:t>
            </a:fld>
            <a:endParaRPr lang="en-AU"/>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CD8DDC4-8FA7-45C2-8697-C7989EC8BDFA}" type="slidenum">
              <a:rPr lang="en-AU" smtClean="0"/>
              <a:t>‹#›</a:t>
            </a:fld>
            <a:endParaRPr lang="en-AU"/>
          </a:p>
        </p:txBody>
      </p:sp>
    </p:spTree>
    <p:extLst>
      <p:ext uri="{BB962C8B-B14F-4D97-AF65-F5344CB8AC3E}">
        <p14:creationId xmlns:p14="http://schemas.microsoft.com/office/powerpoint/2010/main" val="164584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A3C75AE-EBC6-4406-9301-354D3E423A4A}" type="datetimeFigureOut">
              <a:rPr lang="en-AU" smtClean="0"/>
              <a:t>6/06/2019</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4F13BEB-27C5-4018-9437-FFC36489F487}" type="slidenum">
              <a:rPr lang="en-AU" smtClean="0"/>
              <a:t>‹#›</a:t>
            </a:fld>
            <a:endParaRPr lang="en-AU"/>
          </a:p>
        </p:txBody>
      </p:sp>
    </p:spTree>
    <p:extLst>
      <p:ext uri="{BB962C8B-B14F-4D97-AF65-F5344CB8AC3E}">
        <p14:creationId xmlns:p14="http://schemas.microsoft.com/office/powerpoint/2010/main" val="269787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F13BEB-27C5-4018-9437-FFC36489F487}" type="slidenum">
              <a:rPr lang="en-AU" smtClean="0"/>
              <a:t>1</a:t>
            </a:fld>
            <a:endParaRPr lang="en-AU"/>
          </a:p>
        </p:txBody>
      </p:sp>
    </p:spTree>
    <p:extLst>
      <p:ext uri="{BB962C8B-B14F-4D97-AF65-F5344CB8AC3E}">
        <p14:creationId xmlns:p14="http://schemas.microsoft.com/office/powerpoint/2010/main" val="33288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5</a:t>
            </a:fld>
            <a:endParaRPr lang="en-AU"/>
          </a:p>
        </p:txBody>
      </p:sp>
    </p:spTree>
    <p:extLst>
      <p:ext uri="{BB962C8B-B14F-4D97-AF65-F5344CB8AC3E}">
        <p14:creationId xmlns:p14="http://schemas.microsoft.com/office/powerpoint/2010/main" val="18032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7</a:t>
            </a:fld>
            <a:endParaRPr lang="en-AU"/>
          </a:p>
        </p:txBody>
      </p:sp>
    </p:spTree>
    <p:extLst>
      <p:ext uri="{BB962C8B-B14F-4D97-AF65-F5344CB8AC3E}">
        <p14:creationId xmlns:p14="http://schemas.microsoft.com/office/powerpoint/2010/main" val="10573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8</a:t>
            </a:fld>
            <a:endParaRPr lang="en-AU"/>
          </a:p>
        </p:txBody>
      </p:sp>
    </p:spTree>
    <p:extLst>
      <p:ext uri="{BB962C8B-B14F-4D97-AF65-F5344CB8AC3E}">
        <p14:creationId xmlns:p14="http://schemas.microsoft.com/office/powerpoint/2010/main" val="85136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9</a:t>
            </a:fld>
            <a:endParaRPr lang="en-AU"/>
          </a:p>
        </p:txBody>
      </p:sp>
    </p:spTree>
    <p:extLst>
      <p:ext uri="{BB962C8B-B14F-4D97-AF65-F5344CB8AC3E}">
        <p14:creationId xmlns:p14="http://schemas.microsoft.com/office/powerpoint/2010/main" val="265325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10</a:t>
            </a:fld>
            <a:endParaRPr lang="en-AU"/>
          </a:p>
        </p:txBody>
      </p:sp>
    </p:spTree>
    <p:extLst>
      <p:ext uri="{BB962C8B-B14F-4D97-AF65-F5344CB8AC3E}">
        <p14:creationId xmlns:p14="http://schemas.microsoft.com/office/powerpoint/2010/main" val="342815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11</a:t>
            </a:fld>
            <a:endParaRPr lang="en-AU"/>
          </a:p>
        </p:txBody>
      </p:sp>
    </p:spTree>
    <p:extLst>
      <p:ext uri="{BB962C8B-B14F-4D97-AF65-F5344CB8AC3E}">
        <p14:creationId xmlns:p14="http://schemas.microsoft.com/office/powerpoint/2010/main" val="154632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12</a:t>
            </a:fld>
            <a:endParaRPr lang="en-AU"/>
          </a:p>
        </p:txBody>
      </p:sp>
    </p:spTree>
    <p:extLst>
      <p:ext uri="{BB962C8B-B14F-4D97-AF65-F5344CB8AC3E}">
        <p14:creationId xmlns:p14="http://schemas.microsoft.com/office/powerpoint/2010/main" val="238559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14</a:t>
            </a:fld>
            <a:endParaRPr lang="en-AU"/>
          </a:p>
        </p:txBody>
      </p:sp>
    </p:spTree>
    <p:extLst>
      <p:ext uri="{BB962C8B-B14F-4D97-AF65-F5344CB8AC3E}">
        <p14:creationId xmlns:p14="http://schemas.microsoft.com/office/powerpoint/2010/main" val="31098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3C8EA-175B-44E3-95BB-296699DBD6F2}"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175187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5D141-031F-46A5-AAB6-DAAAF7B79AF8}"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302689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2E166B-EE20-4335-86AF-019B91BBE15B}"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133991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9E543A-15D9-4E0A-9E20-7895D2EF72B0}"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217166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9B5AB-C11D-4823-89DF-2AD2C19E5CAB}"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287442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79A3C2-C4C1-49C1-9134-9835038CB874}" type="datetime1">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196011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5679D4-0281-4F35-B254-F884FE2A0635}" type="datetime1">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400651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1F3D83-AF5C-4FDD-AB33-7154385F72B8}" type="datetime1">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84732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CB6FF-F5EA-4DEE-A174-AE0C8B6D7EFE}" type="datetime1">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217814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75DAD-3F04-4F1F-B286-6F90505BB03C}" type="datetime1">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376314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D98616-E8BE-4A88-914A-C10C84F811BE}" type="datetime1">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10434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970A1-E05D-4997-A67C-8F5ACCF4B53C}" type="datetime1">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9ECD7-AD25-4021-909F-AB2EC87BE5EC}" type="slidenum">
              <a:rPr lang="en-US" smtClean="0"/>
              <a:t>‹#›</a:t>
            </a:fld>
            <a:endParaRPr lang="en-US"/>
          </a:p>
        </p:txBody>
      </p:sp>
    </p:spTree>
    <p:extLst>
      <p:ext uri="{BB962C8B-B14F-4D97-AF65-F5344CB8AC3E}">
        <p14:creationId xmlns:p14="http://schemas.microsoft.com/office/powerpoint/2010/main" val="3554401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g"/><Relationship Id="rId7" Type="http://schemas.openxmlformats.org/officeDocument/2006/relationships/image" Target="../media/image93.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6.svg"/><Relationship Id="rId4" Type="http://schemas.openxmlformats.org/officeDocument/2006/relationships/image" Target="../media/image22.png"/><Relationship Id="rId9" Type="http://schemas.openxmlformats.org/officeDocument/2006/relationships/image" Target="../media/image95.svg"/></Relationships>
</file>

<file path=ppt/slides/_rels/slide11.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jpg"/><Relationship Id="rId12" Type="http://schemas.openxmlformats.org/officeDocument/2006/relationships/image" Target="../media/image27.png"/><Relationship Id="rId7" Type="http://schemas.openxmlformats.org/officeDocument/2006/relationships/image" Target="../media/image99.svg"/><Relationship Id="rId17" Type="http://schemas.openxmlformats.org/officeDocument/2006/relationships/image" Target="../media/image105.svg"/><Relationship Id="rId2" Type="http://schemas.openxmlformats.org/officeDocument/2006/relationships/notesSlide" Target="../notesSlides/notesSlide7.xml"/><Relationship Id="rId16"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103.svg"/><Relationship Id="rId5" Type="http://schemas.openxmlformats.org/officeDocument/2006/relationships/image" Target="../media/image97.sv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01.sv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6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9.svg"/><Relationship Id="rId5" Type="http://schemas.openxmlformats.org/officeDocument/2006/relationships/image" Target="../media/image107.svg"/><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5.svg"/><Relationship Id="rId18" Type="http://schemas.openxmlformats.org/officeDocument/2006/relationships/image" Target="../media/image11.png"/><Relationship Id="rId3" Type="http://schemas.openxmlformats.org/officeDocument/2006/relationships/image" Target="../media/image3.jpg"/><Relationship Id="rId7" Type="http://schemas.openxmlformats.org/officeDocument/2006/relationships/image" Target="../media/image59.svg"/><Relationship Id="rId12" Type="http://schemas.openxmlformats.org/officeDocument/2006/relationships/image" Target="../media/image8.png"/><Relationship Id="rId17" Type="http://schemas.openxmlformats.org/officeDocument/2006/relationships/image" Target="../media/image69.sv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3.svg"/><Relationship Id="rId5" Type="http://schemas.openxmlformats.org/officeDocument/2006/relationships/image" Target="../media/image8.svg"/><Relationship Id="rId15" Type="http://schemas.openxmlformats.org/officeDocument/2006/relationships/image" Target="../media/image67.svg"/><Relationship Id="rId10" Type="http://schemas.openxmlformats.org/officeDocument/2006/relationships/image" Target="../media/image7.png"/><Relationship Id="rId19" Type="http://schemas.openxmlformats.org/officeDocument/2006/relationships/image" Target="../media/image71.svg"/><Relationship Id="rId4" Type="http://schemas.openxmlformats.org/officeDocument/2006/relationships/image" Target="../media/image4.png"/><Relationship Id="rId9" Type="http://schemas.openxmlformats.org/officeDocument/2006/relationships/image" Target="../media/image61.sv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3.png"/><Relationship Id="rId12" Type="http://schemas.openxmlformats.org/officeDocument/2006/relationships/image" Target="../media/image79.svg"/><Relationship Id="rId2" Type="http://schemas.openxmlformats.org/officeDocument/2006/relationships/image" Target="../media/image2.jpg"/><Relationship Id="rId16"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5.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77.svg"/><Relationship Id="rId4" Type="http://schemas.openxmlformats.org/officeDocument/2006/relationships/image" Target="../media/image73.svg"/><Relationship Id="rId9" Type="http://schemas.openxmlformats.org/officeDocument/2006/relationships/image" Target="../media/image14.png"/><Relationship Id="rId14" Type="http://schemas.openxmlformats.org/officeDocument/2006/relationships/image" Target="../media/image81.sv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5.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8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7.svg"/><Relationship Id="rId4" Type="http://schemas.openxmlformats.org/officeDocument/2006/relationships/image" Target="../media/image19.png"/><Relationship Id="rId9" Type="http://schemas.openxmlformats.org/officeDocument/2006/relationships/image" Target="../media/image91.sv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99ECD7-AD25-4021-909F-AB2EC87BE5EC}" type="slidenum">
              <a:rPr lang="en-US" smtClean="0"/>
              <a:t>1</a:t>
            </a:fld>
            <a:endParaRPr lang="en-US"/>
          </a:p>
        </p:txBody>
      </p:sp>
    </p:spTree>
    <p:extLst>
      <p:ext uri="{BB962C8B-B14F-4D97-AF65-F5344CB8AC3E}">
        <p14:creationId xmlns:p14="http://schemas.microsoft.com/office/powerpoint/2010/main" val="334862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1782961" y="53028"/>
            <a:ext cx="10141677" cy="1569660"/>
          </a:xfrm>
          <a:prstGeom prst="rect">
            <a:avLst/>
          </a:prstGeom>
          <a:noFill/>
        </p:spPr>
        <p:txBody>
          <a:bodyPr wrap="square" rtlCol="0">
            <a:spAutoFit/>
          </a:bodyPr>
          <a:lstStyle/>
          <a:p>
            <a:r>
              <a:rPr lang="en-US" sz="4800" dirty="0">
                <a:latin typeface="Futura-ExtraBold" panose="020B0500000000000000" pitchFamily="34" charset="0"/>
              </a:rPr>
              <a:t>How to get </a:t>
            </a:r>
            <a:r>
              <a:rPr lang="en-US" sz="4800" dirty="0" smtClean="0">
                <a:latin typeface="Futura-ExtraBold" panose="020B0500000000000000" pitchFamily="34" charset="0"/>
              </a:rPr>
              <a:t>tested </a:t>
            </a:r>
            <a:r>
              <a:rPr lang="en-US" sz="4800" dirty="0">
                <a:latin typeface="Futura-ExtraBold" panose="020B0500000000000000" pitchFamily="34" charset="0"/>
              </a:rPr>
              <a:t>and t</a:t>
            </a:r>
            <a:r>
              <a:rPr lang="en-US" sz="4800" dirty="0" smtClean="0">
                <a:latin typeface="Futura-ExtraBold" panose="020B0500000000000000" pitchFamily="34" charset="0"/>
              </a:rPr>
              <a:t>reated </a:t>
            </a:r>
            <a:r>
              <a:rPr lang="en-US" sz="4800" dirty="0">
                <a:latin typeface="Futura-ExtraBold" panose="020B0500000000000000" pitchFamily="34" charset="0"/>
              </a:rPr>
              <a:t>for Hep C</a:t>
            </a:r>
          </a:p>
        </p:txBody>
      </p:sp>
      <p:cxnSp>
        <p:nvCxnSpPr>
          <p:cNvPr id="3" name="Straight Connector 2"/>
          <p:cNvCxnSpPr/>
          <p:nvPr/>
        </p:nvCxnSpPr>
        <p:spPr>
          <a:xfrm>
            <a:off x="1941261" y="855584"/>
            <a:ext cx="9000000" cy="0"/>
          </a:xfrm>
          <a:prstGeom prst="line">
            <a:avLst/>
          </a:prstGeom>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142677" y="4432546"/>
            <a:ext cx="4422246" cy="338554"/>
          </a:xfrm>
          <a:prstGeom prst="rect">
            <a:avLst/>
          </a:prstGeom>
          <a:noFill/>
        </p:spPr>
        <p:txBody>
          <a:bodyPr wrap="square" rtlCol="0">
            <a:spAutoFit/>
          </a:bodyPr>
          <a:lstStyle/>
          <a:p>
            <a:pPr algn="ctr"/>
            <a:r>
              <a:rPr lang="en-US" sz="1600" dirty="0" smtClean="0">
                <a:latin typeface="Futura-ExtraBold" panose="020B0500000000000000" pitchFamily="34" charset="0"/>
              </a:rPr>
              <a:t>Ask </a:t>
            </a:r>
            <a:r>
              <a:rPr lang="en-US" sz="1600" dirty="0">
                <a:latin typeface="Futura-ExtraBold" panose="020B0500000000000000" pitchFamily="34" charset="0"/>
              </a:rPr>
              <a:t>your doctor or nurse for a blood test</a:t>
            </a:r>
          </a:p>
        </p:txBody>
      </p:sp>
      <p:sp>
        <p:nvSpPr>
          <p:cNvPr id="10" name="TextBox 9"/>
          <p:cNvSpPr txBox="1"/>
          <p:nvPr/>
        </p:nvSpPr>
        <p:spPr>
          <a:xfrm>
            <a:off x="4801399" y="4422563"/>
            <a:ext cx="3279724" cy="584775"/>
          </a:xfrm>
          <a:prstGeom prst="rect">
            <a:avLst/>
          </a:prstGeom>
          <a:noFill/>
        </p:spPr>
        <p:txBody>
          <a:bodyPr wrap="square" rtlCol="0">
            <a:spAutoFit/>
          </a:bodyPr>
          <a:lstStyle/>
          <a:p>
            <a:pPr algn="ctr"/>
            <a:r>
              <a:rPr lang="en-US" sz="1600" dirty="0">
                <a:latin typeface="Futura-ExtraBold" panose="020B0500000000000000" pitchFamily="34" charset="0"/>
              </a:rPr>
              <a:t>If your tests come back positive, ask to start treatment</a:t>
            </a:r>
          </a:p>
        </p:txBody>
      </p:sp>
      <p:sp>
        <p:nvSpPr>
          <p:cNvPr id="7" name="TextBox 6"/>
          <p:cNvSpPr txBox="1"/>
          <p:nvPr/>
        </p:nvSpPr>
        <p:spPr>
          <a:xfrm>
            <a:off x="8332756" y="4421288"/>
            <a:ext cx="3458910" cy="830997"/>
          </a:xfrm>
          <a:prstGeom prst="rect">
            <a:avLst/>
          </a:prstGeom>
          <a:noFill/>
        </p:spPr>
        <p:txBody>
          <a:bodyPr wrap="square" rtlCol="0">
            <a:spAutoFit/>
          </a:bodyPr>
          <a:lstStyle/>
          <a:p>
            <a:pPr algn="ctr"/>
            <a:r>
              <a:rPr lang="en-US" sz="1600" dirty="0">
                <a:latin typeface="Futura-ExtraBold" panose="020B0500000000000000" pitchFamily="34" charset="0"/>
              </a:rPr>
              <a:t>To find out more about the </a:t>
            </a:r>
          </a:p>
          <a:p>
            <a:pPr algn="ctr"/>
            <a:r>
              <a:rPr lang="en-US" sz="1600" dirty="0">
                <a:latin typeface="Futura-ExtraBold" panose="020B0500000000000000" pitchFamily="34" charset="0"/>
              </a:rPr>
              <a:t>health of your liver, </a:t>
            </a:r>
          </a:p>
          <a:p>
            <a:pPr algn="ctr"/>
            <a:r>
              <a:rPr lang="en-US" sz="1600" dirty="0">
                <a:latin typeface="Futura-ExtraBold" panose="020B0500000000000000" pitchFamily="34" charset="0"/>
              </a:rPr>
              <a:t>ask for a </a:t>
            </a:r>
            <a:r>
              <a:rPr lang="en-US" sz="1600" dirty="0" err="1">
                <a:latin typeface="Futura-ExtraBold" panose="020B0500000000000000" pitchFamily="34" charset="0"/>
              </a:rPr>
              <a:t>fibroscan</a:t>
            </a:r>
            <a:endParaRPr lang="en-US" sz="1600" dirty="0">
              <a:latin typeface="Futura-ExtraBold" panose="020B0500000000000000" pitchFamily="34" charset="0"/>
            </a:endParaRPr>
          </a:p>
        </p:txBody>
      </p:sp>
      <p:sp>
        <p:nvSpPr>
          <p:cNvPr id="6" name="Slide Number Placeholder 5"/>
          <p:cNvSpPr>
            <a:spLocks noGrp="1"/>
          </p:cNvSpPr>
          <p:nvPr>
            <p:ph type="sldNum" sz="quarter" idx="12"/>
          </p:nvPr>
        </p:nvSpPr>
        <p:spPr/>
        <p:txBody>
          <a:bodyPr/>
          <a:lstStyle/>
          <a:p>
            <a:fld id="{A799ECD7-AD25-4021-909F-AB2EC87BE5EC}" type="slidenum">
              <a:rPr lang="en-US" smtClean="0"/>
              <a:t>10</a:t>
            </a:fld>
            <a:endParaRPr lang="en-US"/>
          </a:p>
        </p:txBody>
      </p:sp>
      <p:sp>
        <p:nvSpPr>
          <p:cNvPr id="14" name="TextBox 13"/>
          <p:cNvSpPr txBox="1"/>
          <p:nvPr/>
        </p:nvSpPr>
        <p:spPr>
          <a:xfrm>
            <a:off x="2467393" y="5638057"/>
            <a:ext cx="7947736" cy="369332"/>
          </a:xfrm>
          <a:prstGeom prst="rect">
            <a:avLst/>
          </a:prstGeom>
          <a:noFill/>
        </p:spPr>
        <p:txBody>
          <a:bodyPr wrap="square" rtlCol="0">
            <a:spAutoFit/>
          </a:bodyPr>
          <a:lstStyle/>
          <a:p>
            <a:pPr algn="ctr"/>
            <a:r>
              <a:rPr lang="en-US" b="1" dirty="0">
                <a:solidFill>
                  <a:schemeClr val="accent4">
                    <a:lumMod val="75000"/>
                  </a:schemeClr>
                </a:solidFill>
                <a:latin typeface="Futura-ExtraBold" panose="020B0500000000000000" pitchFamily="34" charset="0"/>
              </a:rPr>
              <a:t>For more info, </a:t>
            </a:r>
            <a:r>
              <a:rPr lang="en-US" b="1" dirty="0" smtClean="0">
                <a:solidFill>
                  <a:schemeClr val="accent4">
                    <a:lumMod val="75000"/>
                  </a:schemeClr>
                </a:solidFill>
                <a:latin typeface="Futura-ExtraBold" panose="020B0500000000000000" pitchFamily="34" charset="0"/>
              </a:rPr>
              <a:t>contact your </a:t>
            </a:r>
            <a:r>
              <a:rPr lang="en-US" b="1" dirty="0">
                <a:solidFill>
                  <a:schemeClr val="accent4">
                    <a:lumMod val="75000"/>
                  </a:schemeClr>
                </a:solidFill>
                <a:latin typeface="Futura-ExtraBold" panose="020B0500000000000000" pitchFamily="34" charset="0"/>
              </a:rPr>
              <a:t>local drug user </a:t>
            </a:r>
            <a:r>
              <a:rPr lang="en-US" b="1" dirty="0" err="1">
                <a:solidFill>
                  <a:schemeClr val="accent4">
                    <a:lumMod val="75000"/>
                  </a:schemeClr>
                </a:solidFill>
                <a:latin typeface="Futura-ExtraBold" panose="020B0500000000000000" pitchFamily="34" charset="0"/>
              </a:rPr>
              <a:t>organisation</a:t>
            </a:r>
            <a:endParaRPr lang="en-US" b="1" dirty="0">
              <a:solidFill>
                <a:schemeClr val="accent4">
                  <a:lumMod val="75000"/>
                </a:schemeClr>
              </a:solidFill>
              <a:latin typeface="Futura-ExtraBold" panose="020B0500000000000000" pitchFamily="34" charset="0"/>
            </a:endParaRPr>
          </a:p>
        </p:txBody>
      </p:sp>
      <p:pic>
        <p:nvPicPr>
          <p:cNvPr id="15" name="Graphic 14">
            <a:extLst>
              <a:ext uri="{FF2B5EF4-FFF2-40B4-BE49-F238E27FC236}">
                <a16:creationId xmlns:a16="http://schemas.microsoft.com/office/drawing/2014/main" id="{D1FEB6D1-8378-4DF0-82AB-8CB218BAC5B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55830" y="2392383"/>
            <a:ext cx="1365628" cy="1569687"/>
          </a:xfrm>
          <a:prstGeom prst="rect">
            <a:avLst/>
          </a:prstGeom>
        </p:spPr>
      </p:pic>
      <p:pic>
        <p:nvPicPr>
          <p:cNvPr id="4" name="Graphic 3">
            <a:extLst>
              <a:ext uri="{FF2B5EF4-FFF2-40B4-BE49-F238E27FC236}">
                <a16:creationId xmlns:a16="http://schemas.microsoft.com/office/drawing/2014/main" id="{5BDCCFCE-86E9-43E9-A4E7-18BD0E5CB30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041644" y="2333547"/>
            <a:ext cx="2190894" cy="1814941"/>
          </a:xfrm>
          <a:prstGeom prst="rect">
            <a:avLst/>
          </a:prstGeom>
        </p:spPr>
      </p:pic>
      <p:pic>
        <p:nvPicPr>
          <p:cNvPr id="5" name="Graphic 4">
            <a:extLst>
              <a:ext uri="{FF2B5EF4-FFF2-40B4-BE49-F238E27FC236}">
                <a16:creationId xmlns:a16="http://schemas.microsoft.com/office/drawing/2014/main" id="{12CAB595-2256-40E3-92D1-12DDB7E3C54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929524" y="2442432"/>
            <a:ext cx="1023476" cy="1764892"/>
          </a:xfrm>
          <a:prstGeom prst="rect">
            <a:avLst/>
          </a:prstGeom>
        </p:spPr>
      </p:pic>
    </p:spTree>
    <p:extLst>
      <p:ext uri="{BB962C8B-B14F-4D97-AF65-F5344CB8AC3E}">
        <p14:creationId xmlns:p14="http://schemas.microsoft.com/office/powerpoint/2010/main" val="133423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941214" y="495953"/>
            <a:ext cx="8421021" cy="1569660"/>
          </a:xfrm>
          <a:prstGeom prst="rect">
            <a:avLst/>
          </a:prstGeom>
          <a:noFill/>
        </p:spPr>
        <p:txBody>
          <a:bodyPr wrap="square" rtlCol="0">
            <a:spAutoFit/>
          </a:bodyPr>
          <a:lstStyle/>
          <a:p>
            <a:r>
              <a:rPr lang="en-US" sz="4800" dirty="0">
                <a:latin typeface="Futura-ExtraBold" panose="020B0500000000000000" pitchFamily="34" charset="0"/>
              </a:rPr>
              <a:t>Keeping healthy if you’re not </a:t>
            </a:r>
          </a:p>
          <a:p>
            <a:r>
              <a:rPr lang="en-US" sz="4800" dirty="0" smtClean="0">
                <a:latin typeface="Futura-ExtraBold" panose="020B0500000000000000" pitchFamily="34" charset="0"/>
              </a:rPr>
              <a:t>ready </a:t>
            </a:r>
            <a:r>
              <a:rPr lang="en-US" sz="4800" dirty="0">
                <a:latin typeface="Futura-ExtraBold" panose="020B0500000000000000" pitchFamily="34" charset="0"/>
              </a:rPr>
              <a:t>for treatment</a:t>
            </a:r>
          </a:p>
        </p:txBody>
      </p:sp>
      <p:cxnSp>
        <p:nvCxnSpPr>
          <p:cNvPr id="3" name="Straight Connector 2"/>
          <p:cNvCxnSpPr/>
          <p:nvPr/>
        </p:nvCxnSpPr>
        <p:spPr>
          <a:xfrm>
            <a:off x="915175" y="1321727"/>
            <a:ext cx="9000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2723560" y="6112607"/>
            <a:ext cx="3384526" cy="369332"/>
          </a:xfrm>
          <a:prstGeom prst="rect">
            <a:avLst/>
          </a:prstGeom>
          <a:noFill/>
        </p:spPr>
        <p:txBody>
          <a:bodyPr wrap="square" rtlCol="0">
            <a:spAutoFit/>
          </a:bodyPr>
          <a:lstStyle/>
          <a:p>
            <a:r>
              <a:rPr lang="en-US" dirty="0">
                <a:latin typeface="Futura-ExtraBold" panose="020B0500000000000000" pitchFamily="34" charset="0"/>
              </a:rPr>
              <a:t>Reduce your alcohol intake</a:t>
            </a:r>
          </a:p>
        </p:txBody>
      </p:sp>
      <p:sp>
        <p:nvSpPr>
          <p:cNvPr id="10" name="TextBox 9"/>
          <p:cNvSpPr txBox="1"/>
          <p:nvPr/>
        </p:nvSpPr>
        <p:spPr>
          <a:xfrm>
            <a:off x="5869821" y="6073968"/>
            <a:ext cx="3279724" cy="369332"/>
          </a:xfrm>
          <a:prstGeom prst="rect">
            <a:avLst/>
          </a:prstGeom>
          <a:noFill/>
        </p:spPr>
        <p:txBody>
          <a:bodyPr wrap="square" rtlCol="0">
            <a:spAutoFit/>
          </a:bodyPr>
          <a:lstStyle/>
          <a:p>
            <a:pPr algn="ctr"/>
            <a:r>
              <a:rPr lang="en-US" dirty="0">
                <a:latin typeface="Futura-ExtraBold" panose="020B0500000000000000" pitchFamily="34" charset="0"/>
              </a:rPr>
              <a:t>Eat a healthy diet</a:t>
            </a:r>
          </a:p>
        </p:txBody>
      </p:sp>
      <p:sp>
        <p:nvSpPr>
          <p:cNvPr id="7" name="TextBox 6"/>
          <p:cNvSpPr txBox="1"/>
          <p:nvPr/>
        </p:nvSpPr>
        <p:spPr>
          <a:xfrm>
            <a:off x="8433934" y="4073721"/>
            <a:ext cx="3411351" cy="400110"/>
          </a:xfrm>
          <a:prstGeom prst="rect">
            <a:avLst/>
          </a:prstGeom>
          <a:noFill/>
        </p:spPr>
        <p:txBody>
          <a:bodyPr wrap="square" rtlCol="0">
            <a:spAutoFit/>
          </a:bodyPr>
          <a:lstStyle/>
          <a:p>
            <a:pPr algn="ctr"/>
            <a:r>
              <a:rPr lang="en-US" sz="2000" dirty="0">
                <a:latin typeface="Futura-ExtraBold" panose="020B0500000000000000" pitchFamily="34" charset="0"/>
              </a:rPr>
              <a:t>Practice safe injecting</a:t>
            </a:r>
          </a:p>
        </p:txBody>
      </p:sp>
      <p:sp>
        <p:nvSpPr>
          <p:cNvPr id="4" name="TextBox 3"/>
          <p:cNvSpPr txBox="1"/>
          <p:nvPr/>
        </p:nvSpPr>
        <p:spPr>
          <a:xfrm>
            <a:off x="5128697" y="3873666"/>
            <a:ext cx="1527284" cy="400110"/>
          </a:xfrm>
          <a:prstGeom prst="rect">
            <a:avLst/>
          </a:prstGeom>
          <a:noFill/>
        </p:spPr>
        <p:txBody>
          <a:bodyPr wrap="square" rtlCol="0">
            <a:spAutoFit/>
          </a:bodyPr>
          <a:lstStyle/>
          <a:p>
            <a:r>
              <a:rPr lang="en-AU" sz="2000" dirty="0">
                <a:latin typeface="Futura-ExtraBold" panose="020B0500000000000000"/>
              </a:rPr>
              <a:t>Exercise</a:t>
            </a:r>
          </a:p>
        </p:txBody>
      </p:sp>
      <p:sp>
        <p:nvSpPr>
          <p:cNvPr id="6" name="Slide Number Placeholder 5"/>
          <p:cNvSpPr>
            <a:spLocks noGrp="1"/>
          </p:cNvSpPr>
          <p:nvPr>
            <p:ph type="sldNum" sz="quarter" idx="12"/>
          </p:nvPr>
        </p:nvSpPr>
        <p:spPr/>
        <p:txBody>
          <a:bodyPr/>
          <a:lstStyle/>
          <a:p>
            <a:fld id="{A799ECD7-AD25-4021-909F-AB2EC87BE5EC}" type="slidenum">
              <a:rPr lang="en-US" smtClean="0"/>
              <a:t>11</a:t>
            </a:fld>
            <a:endParaRPr lang="en-US" dirty="0"/>
          </a:p>
        </p:txBody>
      </p:sp>
      <p:sp>
        <p:nvSpPr>
          <p:cNvPr id="16" name="TextBox 15"/>
          <p:cNvSpPr txBox="1"/>
          <p:nvPr/>
        </p:nvSpPr>
        <p:spPr>
          <a:xfrm>
            <a:off x="475611" y="3837883"/>
            <a:ext cx="3692572" cy="369332"/>
          </a:xfrm>
          <a:prstGeom prst="rect">
            <a:avLst/>
          </a:prstGeom>
          <a:noFill/>
        </p:spPr>
        <p:txBody>
          <a:bodyPr wrap="square" rtlCol="0">
            <a:spAutoFit/>
          </a:bodyPr>
          <a:lstStyle/>
          <a:p>
            <a:pPr algn="ctr"/>
            <a:r>
              <a:rPr lang="en-US" dirty="0">
                <a:latin typeface="Futura-ExtraBold" panose="020B0500000000000000" pitchFamily="34" charset="0"/>
              </a:rPr>
              <a:t>Be careful of drugs like benzos</a:t>
            </a:r>
          </a:p>
        </p:txBody>
      </p:sp>
      <p:pic>
        <p:nvPicPr>
          <p:cNvPr id="13" name="Graphic 12">
            <a:extLst>
              <a:ext uri="{FF2B5EF4-FFF2-40B4-BE49-F238E27FC236}">
                <a16:creationId xmlns:a16="http://schemas.microsoft.com/office/drawing/2014/main" id="{CADE2A70-848E-4A09-AB30-DCA3208E8CA0}"/>
              </a:ext>
            </a:extLst>
          </p:cNvPr>
          <p:cNvPicPr>
            <a:picLocks noChangeAspect="1"/>
          </p:cNvPicPr>
          <p:nvPr/>
        </p:nvPicPr>
        <p:blipFill>
          <a:blip r:embed="rId4">
            <a:extLst>
              <a:ext uri="{96DAC541-7B7A-43D3-8B79-37D633B846F1}">
                <asvg:svgBlip xmlns:asvg="http://schemas.microsoft.com/office/drawing/2016/SVG/main" xmlns="" r:embed="rId9"/>
              </a:ext>
            </a:extLst>
          </a:blip>
          <a:stretch>
            <a:fillRect/>
          </a:stretch>
        </p:blipFill>
        <p:spPr>
          <a:xfrm>
            <a:off x="3189385" y="4685957"/>
            <a:ext cx="1369551" cy="1292993"/>
          </a:xfrm>
          <a:prstGeom prst="rect">
            <a:avLst/>
          </a:prstGeom>
        </p:spPr>
      </p:pic>
      <p:pic>
        <p:nvPicPr>
          <p:cNvPr id="14" name="Graphic 13">
            <a:extLst>
              <a:ext uri="{FF2B5EF4-FFF2-40B4-BE49-F238E27FC236}">
                <a16:creationId xmlns:a16="http://schemas.microsoft.com/office/drawing/2014/main" id="{6E08BE60-9890-4C6F-A08B-D31F2E768EF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001558" y="4991624"/>
            <a:ext cx="1398712" cy="987326"/>
          </a:xfrm>
          <a:prstGeom prst="rect">
            <a:avLst/>
          </a:prstGeom>
        </p:spPr>
      </p:pic>
      <p:pic>
        <p:nvPicPr>
          <p:cNvPr id="15" name="Graphic 14">
            <a:extLst>
              <a:ext uri="{FF2B5EF4-FFF2-40B4-BE49-F238E27FC236}">
                <a16:creationId xmlns:a16="http://schemas.microsoft.com/office/drawing/2014/main" id="{0D6FCE9C-D731-4119-A434-BFB6A1E2D46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834391" y="2188214"/>
            <a:ext cx="2610438" cy="1670032"/>
          </a:xfrm>
          <a:prstGeom prst="rect">
            <a:avLst/>
          </a:prstGeom>
        </p:spPr>
      </p:pic>
      <p:pic>
        <p:nvPicPr>
          <p:cNvPr id="17" name="Graphic 10">
            <a:extLst>
              <a:ext uri="{FF2B5EF4-FFF2-40B4-BE49-F238E27FC236}">
                <a16:creationId xmlns:a16="http://schemas.microsoft.com/office/drawing/2014/main" id="{CE4E577E-B01A-4808-9A94-498752C234DF}"/>
              </a:ext>
            </a:extLst>
          </p:cNvPr>
          <p:cNvPicPr>
            <a:picLocks noChangeAspect="1"/>
          </p:cNvPicPr>
          <p:nvPr/>
        </p:nvPicPr>
        <p:blipFill>
          <a:blip r:embed="rId14">
            <a:extLst>
              <a:ext uri="{96DAC541-7B7A-43D3-8B79-37D633B846F1}">
                <asvg:svgBlip xmlns:asvg="http://schemas.microsoft.com/office/drawing/2016/SVG/main" xmlns="" r:embed="rId5"/>
              </a:ext>
            </a:extLst>
          </a:blip>
          <a:stretch>
            <a:fillRect/>
          </a:stretch>
        </p:blipFill>
        <p:spPr>
          <a:xfrm>
            <a:off x="6320181" y="3011114"/>
            <a:ext cx="1282131" cy="954144"/>
          </a:xfrm>
          <a:prstGeom prst="rect">
            <a:avLst/>
          </a:prstGeom>
        </p:spPr>
      </p:pic>
      <p:pic>
        <p:nvPicPr>
          <p:cNvPr id="18" name="Graphic 11">
            <a:extLst>
              <a:ext uri="{FF2B5EF4-FFF2-40B4-BE49-F238E27FC236}">
                <a16:creationId xmlns:a16="http://schemas.microsoft.com/office/drawing/2014/main" id="{34D8B1BB-364C-4DA9-ADB3-4B7E7EC5DA4C}"/>
              </a:ext>
            </a:extLst>
          </p:cNvPr>
          <p:cNvPicPr>
            <a:picLocks noChangeAspect="1"/>
          </p:cNvPicPr>
          <p:nvPr/>
        </p:nvPicPr>
        <p:blipFill>
          <a:blip r:embed="rId15">
            <a:extLst>
              <a:ext uri="{96DAC541-7B7A-43D3-8B79-37D633B846F1}">
                <asvg:svgBlip xmlns:asvg="http://schemas.microsoft.com/office/drawing/2016/SVG/main" xmlns="" r:embed="rId7"/>
              </a:ext>
            </a:extLst>
          </a:blip>
          <a:stretch>
            <a:fillRect/>
          </a:stretch>
        </p:blipFill>
        <p:spPr>
          <a:xfrm>
            <a:off x="7464089" y="2847530"/>
            <a:ext cx="825735" cy="1281313"/>
          </a:xfrm>
          <a:prstGeom prst="rect">
            <a:avLst/>
          </a:prstGeom>
        </p:spPr>
      </p:pic>
      <p:pic>
        <p:nvPicPr>
          <p:cNvPr id="19" name="Graphic 8">
            <a:extLst>
              <a:ext uri="{FF2B5EF4-FFF2-40B4-BE49-F238E27FC236}">
                <a16:creationId xmlns:a16="http://schemas.microsoft.com/office/drawing/2014/main" id="{E6E43B03-A92C-4131-8BCF-85A257DF5BAF}"/>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493004" y="2306699"/>
            <a:ext cx="1230556" cy="1290099"/>
          </a:xfrm>
          <a:prstGeom prst="rect">
            <a:avLst/>
          </a:prstGeom>
        </p:spPr>
      </p:pic>
    </p:spTree>
    <p:extLst>
      <p:ext uri="{BB962C8B-B14F-4D97-AF65-F5344CB8AC3E}">
        <p14:creationId xmlns:p14="http://schemas.microsoft.com/office/powerpoint/2010/main" val="219013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178031" y="397114"/>
            <a:ext cx="9582549" cy="1569660"/>
          </a:xfrm>
          <a:prstGeom prst="rect">
            <a:avLst/>
          </a:prstGeom>
          <a:noFill/>
        </p:spPr>
        <p:txBody>
          <a:bodyPr wrap="square" rtlCol="0">
            <a:spAutoFit/>
          </a:bodyPr>
          <a:lstStyle/>
          <a:p>
            <a:r>
              <a:rPr lang="en-US" sz="4800" dirty="0">
                <a:latin typeface="Futura-ExtraBold" panose="020B0500000000000000" pitchFamily="34" charset="0"/>
              </a:rPr>
              <a:t>How to protect yourself from hepatitis C</a:t>
            </a:r>
          </a:p>
        </p:txBody>
      </p:sp>
      <p:cxnSp>
        <p:nvCxnSpPr>
          <p:cNvPr id="3" name="Straight Connector 2"/>
          <p:cNvCxnSpPr/>
          <p:nvPr/>
        </p:nvCxnSpPr>
        <p:spPr>
          <a:xfrm>
            <a:off x="2294903" y="1208042"/>
            <a:ext cx="9000000"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Slide Number Placeholder 5"/>
          <p:cNvSpPr>
            <a:spLocks noGrp="1"/>
          </p:cNvSpPr>
          <p:nvPr>
            <p:ph type="sldNum" sz="quarter" idx="12"/>
          </p:nvPr>
        </p:nvSpPr>
        <p:spPr/>
        <p:txBody>
          <a:bodyPr/>
          <a:lstStyle/>
          <a:p>
            <a:fld id="{A799ECD7-AD25-4021-909F-AB2EC87BE5EC}" type="slidenum">
              <a:rPr lang="en-US" smtClean="0"/>
              <a:t>12</a:t>
            </a:fld>
            <a:endParaRPr lang="en-US"/>
          </a:p>
        </p:txBody>
      </p:sp>
      <p:pic>
        <p:nvPicPr>
          <p:cNvPr id="5" name="Graphic 4">
            <a:extLst>
              <a:ext uri="{FF2B5EF4-FFF2-40B4-BE49-F238E27FC236}">
                <a16:creationId xmlns:a16="http://schemas.microsoft.com/office/drawing/2014/main" id="{5BE56849-E171-4E52-9BEF-53BB481E777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011372" y="2162705"/>
            <a:ext cx="1009650" cy="1457325"/>
          </a:xfrm>
          <a:prstGeom prst="rect">
            <a:avLst/>
          </a:prstGeom>
        </p:spPr>
      </p:pic>
      <p:sp>
        <p:nvSpPr>
          <p:cNvPr id="7" name="TextBox 6">
            <a:extLst>
              <a:ext uri="{FF2B5EF4-FFF2-40B4-BE49-F238E27FC236}">
                <a16:creationId xmlns:a16="http://schemas.microsoft.com/office/drawing/2014/main" id="{93DF12C3-F515-46D0-AC81-91373B0CD5A5}"/>
              </a:ext>
            </a:extLst>
          </p:cNvPr>
          <p:cNvSpPr txBox="1"/>
          <p:nvPr/>
        </p:nvSpPr>
        <p:spPr>
          <a:xfrm>
            <a:off x="895546" y="3809250"/>
            <a:ext cx="5524107" cy="369332"/>
          </a:xfrm>
          <a:prstGeom prst="rect">
            <a:avLst/>
          </a:prstGeom>
          <a:noFill/>
        </p:spPr>
        <p:txBody>
          <a:bodyPr wrap="square" rtlCol="0">
            <a:spAutoFit/>
          </a:bodyPr>
          <a:lstStyle/>
          <a:p>
            <a:r>
              <a:rPr lang="en-US" dirty="0">
                <a:latin typeface="Futura-ExtraBold" panose="020B0500000000000000" pitchFamily="34" charset="0"/>
              </a:rPr>
              <a:t>Wash hands </a:t>
            </a:r>
            <a:r>
              <a:rPr lang="en-US" dirty="0" smtClean="0">
                <a:latin typeface="Futura-ExtraBold" panose="020B0500000000000000" pitchFamily="34" charset="0"/>
              </a:rPr>
              <a:t>and </a:t>
            </a:r>
            <a:r>
              <a:rPr lang="en-US" dirty="0">
                <a:latin typeface="Futura-ExtraBold" panose="020B0500000000000000" pitchFamily="34" charset="0"/>
              </a:rPr>
              <a:t>injection site </a:t>
            </a:r>
            <a:r>
              <a:rPr lang="en-US" dirty="0" smtClean="0">
                <a:latin typeface="Futura-ExtraBold" panose="020B0500000000000000" pitchFamily="34" charset="0"/>
              </a:rPr>
              <a:t>with </a:t>
            </a:r>
            <a:r>
              <a:rPr lang="en-US" dirty="0">
                <a:latin typeface="Futura-ExtraBold" panose="020B0500000000000000" pitchFamily="34" charset="0"/>
              </a:rPr>
              <a:t>soap </a:t>
            </a:r>
            <a:r>
              <a:rPr lang="en-US" dirty="0" smtClean="0">
                <a:latin typeface="Futura-ExtraBold" panose="020B0500000000000000" pitchFamily="34" charset="0"/>
              </a:rPr>
              <a:t>and </a:t>
            </a:r>
            <a:r>
              <a:rPr lang="en-US" dirty="0">
                <a:latin typeface="Futura-ExtraBold" panose="020B0500000000000000" pitchFamily="34" charset="0"/>
              </a:rPr>
              <a:t>water</a:t>
            </a:r>
          </a:p>
        </p:txBody>
      </p:sp>
      <p:pic>
        <p:nvPicPr>
          <p:cNvPr id="8" name="Graphic 7">
            <a:extLst>
              <a:ext uri="{FF2B5EF4-FFF2-40B4-BE49-F238E27FC236}">
                <a16:creationId xmlns:a16="http://schemas.microsoft.com/office/drawing/2014/main" id="{472FFB92-FF11-444B-AFC7-CDB85D34B5A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20123696" flipV="1">
            <a:off x="7883308" y="2309457"/>
            <a:ext cx="2454185" cy="382229"/>
          </a:xfrm>
          <a:prstGeom prst="rect">
            <a:avLst/>
          </a:prstGeom>
        </p:spPr>
      </p:pic>
      <p:pic>
        <p:nvPicPr>
          <p:cNvPr id="9" name="Graphic 8">
            <a:extLst>
              <a:ext uri="{FF2B5EF4-FFF2-40B4-BE49-F238E27FC236}">
                <a16:creationId xmlns:a16="http://schemas.microsoft.com/office/drawing/2014/main" id="{5369D808-FAF9-4C12-A034-96E42A2A380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658600" y="4640439"/>
            <a:ext cx="1715194" cy="1097298"/>
          </a:xfrm>
          <a:prstGeom prst="rect">
            <a:avLst/>
          </a:prstGeom>
        </p:spPr>
      </p:pic>
      <p:sp>
        <p:nvSpPr>
          <p:cNvPr id="10" name="TextBox 9">
            <a:extLst>
              <a:ext uri="{FF2B5EF4-FFF2-40B4-BE49-F238E27FC236}">
                <a16:creationId xmlns:a16="http://schemas.microsoft.com/office/drawing/2014/main" id="{37F97F8E-3423-4ED6-80FC-C70B24B63F72}"/>
              </a:ext>
            </a:extLst>
          </p:cNvPr>
          <p:cNvSpPr txBox="1"/>
          <p:nvPr/>
        </p:nvSpPr>
        <p:spPr>
          <a:xfrm>
            <a:off x="6953693" y="3809250"/>
            <a:ext cx="4574610" cy="646331"/>
          </a:xfrm>
          <a:prstGeom prst="rect">
            <a:avLst/>
          </a:prstGeom>
          <a:noFill/>
        </p:spPr>
        <p:txBody>
          <a:bodyPr wrap="square" rtlCol="0">
            <a:spAutoFit/>
          </a:bodyPr>
          <a:lstStyle/>
          <a:p>
            <a:r>
              <a:rPr lang="en-US" dirty="0" smtClean="0">
                <a:latin typeface="Futura-ExtraBold" panose="020B0500000000000000" pitchFamily="34" charset="0"/>
              </a:rPr>
              <a:t>Always </a:t>
            </a:r>
            <a:r>
              <a:rPr lang="en-US" dirty="0">
                <a:latin typeface="Futura-ExtraBold" panose="020B0500000000000000" pitchFamily="34" charset="0"/>
              </a:rPr>
              <a:t>use a </a:t>
            </a:r>
            <a:r>
              <a:rPr lang="en-US" dirty="0" smtClean="0">
                <a:latin typeface="Futura-ExtraBold" panose="020B0500000000000000" pitchFamily="34" charset="0"/>
              </a:rPr>
              <a:t>new </a:t>
            </a:r>
            <a:r>
              <a:rPr lang="en-US" dirty="0">
                <a:latin typeface="Futura-ExtraBold" panose="020B0500000000000000" pitchFamily="34" charset="0"/>
              </a:rPr>
              <a:t>needle and syringe</a:t>
            </a:r>
          </a:p>
        </p:txBody>
      </p:sp>
      <p:sp>
        <p:nvSpPr>
          <p:cNvPr id="11" name="TextBox 10">
            <a:extLst>
              <a:ext uri="{FF2B5EF4-FFF2-40B4-BE49-F238E27FC236}">
                <a16:creationId xmlns:a16="http://schemas.microsoft.com/office/drawing/2014/main" id="{2018872B-64A8-46EA-9BC1-2B64593A5683}"/>
              </a:ext>
            </a:extLst>
          </p:cNvPr>
          <p:cNvSpPr txBox="1"/>
          <p:nvPr/>
        </p:nvSpPr>
        <p:spPr>
          <a:xfrm>
            <a:off x="1619364" y="5981664"/>
            <a:ext cx="3793667" cy="646331"/>
          </a:xfrm>
          <a:prstGeom prst="rect">
            <a:avLst/>
          </a:prstGeom>
          <a:noFill/>
        </p:spPr>
        <p:txBody>
          <a:bodyPr wrap="none" rtlCol="0">
            <a:spAutoFit/>
          </a:bodyPr>
          <a:lstStyle/>
          <a:p>
            <a:pPr algn="ctr"/>
            <a:r>
              <a:rPr lang="en-US" dirty="0">
                <a:latin typeface="Futura-ExtraBold" panose="020B0500000000000000" pitchFamily="34" charset="0"/>
              </a:rPr>
              <a:t>Keep </a:t>
            </a:r>
            <a:r>
              <a:rPr lang="en-US" dirty="0" smtClean="0">
                <a:latin typeface="Futura-ExtraBold" panose="020B0500000000000000" pitchFamily="34" charset="0"/>
              </a:rPr>
              <a:t>and </a:t>
            </a:r>
            <a:r>
              <a:rPr lang="en-US" dirty="0">
                <a:latin typeface="Futura-ExtraBold" panose="020B0500000000000000" pitchFamily="34" charset="0"/>
              </a:rPr>
              <a:t>u</a:t>
            </a:r>
            <a:r>
              <a:rPr lang="en-US" dirty="0" smtClean="0">
                <a:latin typeface="Futura-ExtraBold" panose="020B0500000000000000" pitchFamily="34" charset="0"/>
              </a:rPr>
              <a:t>se </a:t>
            </a:r>
            <a:r>
              <a:rPr lang="en-US" dirty="0">
                <a:latin typeface="Futura-ExtraBold" panose="020B0500000000000000" pitchFamily="34" charset="0"/>
              </a:rPr>
              <a:t>your </a:t>
            </a:r>
            <a:r>
              <a:rPr lang="en-US" dirty="0" smtClean="0">
                <a:latin typeface="Futura-ExtraBold" panose="020B0500000000000000" pitchFamily="34" charset="0"/>
              </a:rPr>
              <a:t>own </a:t>
            </a:r>
            <a:r>
              <a:rPr lang="en-US" dirty="0">
                <a:latin typeface="Futura-ExtraBold" panose="020B0500000000000000" pitchFamily="34" charset="0"/>
              </a:rPr>
              <a:t>equipment </a:t>
            </a:r>
          </a:p>
          <a:p>
            <a:pPr algn="ctr"/>
            <a:r>
              <a:rPr lang="en-US" dirty="0" err="1">
                <a:latin typeface="Futura-ExtraBold" panose="020B0500000000000000" pitchFamily="34" charset="0"/>
              </a:rPr>
              <a:t>ie</a:t>
            </a:r>
            <a:r>
              <a:rPr lang="en-US" dirty="0">
                <a:latin typeface="Futura-ExtraBold" panose="020B0500000000000000" pitchFamily="34" charset="0"/>
              </a:rPr>
              <a:t>. </a:t>
            </a:r>
            <a:r>
              <a:rPr lang="en-US" dirty="0" smtClean="0">
                <a:latin typeface="Futura-ExtraBold" panose="020B0500000000000000" pitchFamily="34" charset="0"/>
              </a:rPr>
              <a:t>spoon</a:t>
            </a:r>
            <a:r>
              <a:rPr lang="en-US" dirty="0">
                <a:latin typeface="Futura-ExtraBold" panose="020B0500000000000000" pitchFamily="34" charset="0"/>
              </a:rPr>
              <a:t>, tourniquet</a:t>
            </a:r>
          </a:p>
        </p:txBody>
      </p:sp>
      <p:pic>
        <p:nvPicPr>
          <p:cNvPr id="12" name="Graphic 11">
            <a:extLst>
              <a:ext uri="{FF2B5EF4-FFF2-40B4-BE49-F238E27FC236}">
                <a16:creationId xmlns:a16="http://schemas.microsoft.com/office/drawing/2014/main" id="{8000CCCC-2617-4CE6-B400-10C3E45DFFFB}"/>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465690" y="4503726"/>
            <a:ext cx="1089443" cy="1356791"/>
          </a:xfrm>
          <a:prstGeom prst="rect">
            <a:avLst/>
          </a:prstGeom>
        </p:spPr>
      </p:pic>
      <p:sp>
        <p:nvSpPr>
          <p:cNvPr id="13" name="TextBox 12">
            <a:extLst>
              <a:ext uri="{FF2B5EF4-FFF2-40B4-BE49-F238E27FC236}">
                <a16:creationId xmlns:a16="http://schemas.microsoft.com/office/drawing/2014/main" id="{3BCA8FCB-2F86-42F2-B50E-3B16F255268B}"/>
              </a:ext>
            </a:extLst>
          </p:cNvPr>
          <p:cNvSpPr txBox="1"/>
          <p:nvPr/>
        </p:nvSpPr>
        <p:spPr>
          <a:xfrm>
            <a:off x="6604323" y="5987018"/>
            <a:ext cx="4349909" cy="369332"/>
          </a:xfrm>
          <a:prstGeom prst="rect">
            <a:avLst/>
          </a:prstGeom>
          <a:noFill/>
        </p:spPr>
        <p:txBody>
          <a:bodyPr wrap="none" rtlCol="0">
            <a:spAutoFit/>
          </a:bodyPr>
          <a:lstStyle/>
          <a:p>
            <a:r>
              <a:rPr lang="en-US" dirty="0" smtClean="0">
                <a:latin typeface="Futura-ExtraBold" panose="020B0500000000000000" pitchFamily="34" charset="0"/>
              </a:rPr>
              <a:t>Always </a:t>
            </a:r>
            <a:r>
              <a:rPr lang="en-US" dirty="0">
                <a:latin typeface="Futura-ExtraBold" panose="020B0500000000000000" pitchFamily="34" charset="0"/>
              </a:rPr>
              <a:t>dispose of used equipment safely</a:t>
            </a:r>
          </a:p>
        </p:txBody>
      </p:sp>
    </p:spTree>
    <p:extLst>
      <p:ext uri="{BB962C8B-B14F-4D97-AF65-F5344CB8AC3E}">
        <p14:creationId xmlns:p14="http://schemas.microsoft.com/office/powerpoint/2010/main" val="90264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383904" y="428446"/>
            <a:ext cx="9131177" cy="923330"/>
          </a:xfrm>
          <a:prstGeom prst="rect">
            <a:avLst/>
          </a:prstGeom>
          <a:noFill/>
        </p:spPr>
        <p:txBody>
          <a:bodyPr wrap="square" rtlCol="0">
            <a:spAutoFit/>
          </a:bodyPr>
          <a:lstStyle/>
          <a:p>
            <a:r>
              <a:rPr lang="en-US" sz="5400" dirty="0">
                <a:latin typeface="Futura-ExtraBold" panose="020B0500000000000000" pitchFamily="34" charset="0"/>
              </a:rPr>
              <a:t>Summary</a:t>
            </a:r>
          </a:p>
        </p:txBody>
      </p:sp>
      <p:cxnSp>
        <p:nvCxnSpPr>
          <p:cNvPr id="3" name="Straight Connector 2"/>
          <p:cNvCxnSpPr/>
          <p:nvPr/>
        </p:nvCxnSpPr>
        <p:spPr>
          <a:xfrm>
            <a:off x="2317750" y="1351776"/>
            <a:ext cx="7023100"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936019" y="2584485"/>
            <a:ext cx="10417781" cy="2585323"/>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Futura-ExtraBold" panose="020B0500000000000000" pitchFamily="34" charset="0"/>
              </a:rPr>
              <a:t>Hepatitis C is a virus found in blood that causes inflammation of the liver</a:t>
            </a:r>
            <a:br>
              <a:rPr lang="en-US" dirty="0">
                <a:latin typeface="Futura-ExtraBold" panose="020B0500000000000000" pitchFamily="34" charset="0"/>
              </a:rPr>
            </a:br>
            <a:endParaRPr lang="en-US" dirty="0">
              <a:latin typeface="Futura-ExtraBold" panose="020B0500000000000000" pitchFamily="34" charset="0"/>
            </a:endParaRPr>
          </a:p>
          <a:p>
            <a:pPr marL="342900" indent="-342900">
              <a:buFont typeface="Arial" panose="020B0604020202020204" pitchFamily="34" charset="0"/>
              <a:buChar char="•"/>
            </a:pPr>
            <a:r>
              <a:rPr lang="en-US" dirty="0">
                <a:latin typeface="Futura-ExtraBold" panose="020B0500000000000000" pitchFamily="34" charset="0"/>
              </a:rPr>
              <a:t>Sharing injecting equipment is the most common way of transmitting hepatitis C</a:t>
            </a:r>
            <a:br>
              <a:rPr lang="en-US" dirty="0">
                <a:latin typeface="Futura-ExtraBold" panose="020B0500000000000000" pitchFamily="34" charset="0"/>
              </a:rPr>
            </a:br>
            <a:endParaRPr lang="en-US" dirty="0">
              <a:latin typeface="Futura-ExtraBold" panose="020B0500000000000000" pitchFamily="34" charset="0"/>
            </a:endParaRPr>
          </a:p>
          <a:p>
            <a:pPr marL="342900" indent="-342900">
              <a:buFont typeface="Arial" panose="020B0604020202020204" pitchFamily="34" charset="0"/>
              <a:buChar char="•"/>
            </a:pPr>
            <a:r>
              <a:rPr lang="en-US" dirty="0">
                <a:latin typeface="Futura-ExtraBold" panose="020B0500000000000000" pitchFamily="34" charset="0"/>
              </a:rPr>
              <a:t>A blood test can check if you have hepatitis C now or in the past</a:t>
            </a:r>
            <a:br>
              <a:rPr lang="en-US" dirty="0">
                <a:latin typeface="Futura-ExtraBold" panose="020B0500000000000000" pitchFamily="34" charset="0"/>
              </a:rPr>
            </a:br>
            <a:endParaRPr lang="en-US" dirty="0">
              <a:latin typeface="Futura-ExtraBold" panose="020B0500000000000000" pitchFamily="34" charset="0"/>
            </a:endParaRPr>
          </a:p>
          <a:p>
            <a:pPr marL="342900" indent="-342900">
              <a:buFont typeface="Arial" panose="020B0604020202020204" pitchFamily="34" charset="0"/>
              <a:buChar char="•"/>
            </a:pPr>
            <a:r>
              <a:rPr lang="en-US" dirty="0">
                <a:latin typeface="Futura-ExtraBold" panose="020B0500000000000000" pitchFamily="34" charset="0"/>
              </a:rPr>
              <a:t>DAAs cure hepatitis C in 95% of people and reverse liver inflammation</a:t>
            </a:r>
            <a:br>
              <a:rPr lang="en-US" dirty="0">
                <a:latin typeface="Futura-ExtraBold" panose="020B0500000000000000" pitchFamily="34" charset="0"/>
              </a:rPr>
            </a:br>
            <a:endParaRPr lang="en-US" dirty="0">
              <a:latin typeface="Futura-ExtraBold" panose="020B0500000000000000" pitchFamily="34" charset="0"/>
            </a:endParaRPr>
          </a:p>
          <a:p>
            <a:pPr marL="342900" indent="-342900">
              <a:buFont typeface="Arial" panose="020B0604020202020204" pitchFamily="34" charset="0"/>
              <a:buChar char="•"/>
            </a:pPr>
            <a:r>
              <a:rPr lang="en-US" dirty="0">
                <a:latin typeface="Futura-ExtraBold" panose="020B0500000000000000" pitchFamily="34" charset="0"/>
              </a:rPr>
              <a:t>There is no vaccination for hepatitis C.  You can protect yourself with a new fit for every hit</a:t>
            </a:r>
          </a:p>
        </p:txBody>
      </p:sp>
      <p:sp>
        <p:nvSpPr>
          <p:cNvPr id="12" name="TextBox 11"/>
          <p:cNvSpPr txBox="1"/>
          <p:nvPr/>
        </p:nvSpPr>
        <p:spPr>
          <a:xfrm>
            <a:off x="2317750" y="1397943"/>
            <a:ext cx="6140450" cy="707886"/>
          </a:xfrm>
          <a:prstGeom prst="rect">
            <a:avLst/>
          </a:prstGeom>
          <a:noFill/>
        </p:spPr>
        <p:txBody>
          <a:bodyPr wrap="square" rtlCol="0">
            <a:spAutoFit/>
          </a:bodyPr>
          <a:lstStyle/>
          <a:p>
            <a:r>
              <a:rPr lang="en-US" sz="2000" b="1" dirty="0">
                <a:latin typeface="Futura-ExtraBold" panose="020B0500000000000000" pitchFamily="34" charset="0"/>
              </a:rPr>
              <a:t>Hepatitis C testing and </a:t>
            </a:r>
            <a:r>
              <a:rPr lang="en-US" sz="2000" b="1" dirty="0" smtClean="0">
                <a:latin typeface="Futura-ExtraBold" panose="020B0500000000000000" pitchFamily="34" charset="0"/>
              </a:rPr>
              <a:t>treatment in 5 points</a:t>
            </a:r>
            <a:r>
              <a:rPr lang="en-US" sz="2000" dirty="0">
                <a:latin typeface="Futura-ExtraBold" panose="020B0500000000000000" pitchFamily="34" charset="0"/>
              </a:rPr>
              <a:t/>
            </a:r>
            <a:br>
              <a:rPr lang="en-US" sz="2000" dirty="0">
                <a:latin typeface="Futura-ExtraBold" panose="020B0500000000000000" pitchFamily="34" charset="0"/>
              </a:rPr>
            </a:br>
            <a:endParaRPr lang="en-US" sz="2000" dirty="0">
              <a:latin typeface="Futura-ExtraBold" panose="020B0500000000000000" pitchFamily="34" charset="0"/>
            </a:endParaRPr>
          </a:p>
        </p:txBody>
      </p:sp>
      <p:sp>
        <p:nvSpPr>
          <p:cNvPr id="4" name="Slide Number Placeholder 3"/>
          <p:cNvSpPr>
            <a:spLocks noGrp="1"/>
          </p:cNvSpPr>
          <p:nvPr>
            <p:ph type="sldNum" sz="quarter" idx="12"/>
          </p:nvPr>
        </p:nvSpPr>
        <p:spPr/>
        <p:txBody>
          <a:bodyPr/>
          <a:lstStyle/>
          <a:p>
            <a:fld id="{A799ECD7-AD25-4021-909F-AB2EC87BE5EC}" type="slidenum">
              <a:rPr lang="en-US" smtClean="0"/>
              <a:t>13</a:t>
            </a:fld>
            <a:endParaRPr lang="en-US"/>
          </a:p>
        </p:txBody>
      </p:sp>
    </p:spTree>
    <p:extLst>
      <p:ext uri="{BB962C8B-B14F-4D97-AF65-F5344CB8AC3E}">
        <p14:creationId xmlns:p14="http://schemas.microsoft.com/office/powerpoint/2010/main" val="155573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617042" y="444188"/>
            <a:ext cx="791069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black"/>
                </a:solidFill>
                <a:effectLst/>
                <a:uLnTx/>
                <a:uFillTx/>
                <a:latin typeface="Futura-ExtraBold" panose="020B0500000000000000" pitchFamily="34" charset="0"/>
                <a:ea typeface="+mn-ea"/>
                <a:cs typeface="+mn-cs"/>
              </a:rPr>
              <a:t>Scenario</a:t>
            </a:r>
            <a:endParaRPr kumimoji="0" lang="en-US" sz="5400" b="0" i="0" u="none" strike="noStrike" kern="1200" cap="none" spc="0" normalizeH="0" baseline="0" noProof="0" dirty="0">
              <a:ln>
                <a:noFill/>
              </a:ln>
              <a:solidFill>
                <a:prstClr val="black"/>
              </a:solidFill>
              <a:effectLst/>
              <a:uLnTx/>
              <a:uFillTx/>
              <a:latin typeface="Futura-ExtraBold" panose="020B0500000000000000" pitchFamily="34" charset="0"/>
              <a:ea typeface="+mn-ea"/>
              <a:cs typeface="+mn-cs"/>
            </a:endParaRPr>
          </a:p>
        </p:txBody>
      </p:sp>
      <p:cxnSp>
        <p:nvCxnSpPr>
          <p:cNvPr id="3" name="Straight Connector 2"/>
          <p:cNvCxnSpPr/>
          <p:nvPr/>
        </p:nvCxnSpPr>
        <p:spPr>
          <a:xfrm>
            <a:off x="2317750" y="1351776"/>
            <a:ext cx="7023100" cy="0"/>
          </a:xfrm>
          <a:prstGeom prst="line">
            <a:avLst/>
          </a:prstGeom>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254176" y="3459576"/>
            <a:ext cx="6983515" cy="4001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Futura-ExtraBold" panose="020B0500000000000000" pitchFamily="34" charset="0"/>
              <a:ea typeface="+mn-ea"/>
              <a:cs typeface="+mn-cs"/>
            </a:endParaRPr>
          </a:p>
        </p:txBody>
      </p:sp>
      <p:sp>
        <p:nvSpPr>
          <p:cNvPr id="6" name="Slide Number Placeholder 5"/>
          <p:cNvSpPr>
            <a:spLocks noGrp="1"/>
          </p:cNvSpPr>
          <p:nvPr>
            <p:ph type="sldNum" sz="quarter" idx="12"/>
          </p:nvPr>
        </p:nvSpPr>
        <p:spPr>
          <a:xfrm>
            <a:off x="9156137" y="625449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99ECD7-AD25-4021-909F-AB2EC87BE5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2015064" y="2551987"/>
            <a:ext cx="8778087"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Futura-ExtraBold" panose="020B0500000000000000" pitchFamily="34" charset="0"/>
              </a:rPr>
              <a:t>You’ve </a:t>
            </a:r>
            <a:r>
              <a:rPr kumimoji="0" lang="en-US" sz="2000" b="1" i="0" u="none" strike="noStrike" kern="1200" cap="none" spc="0" normalizeH="0" baseline="0" noProof="0" dirty="0">
                <a:ln>
                  <a:noFill/>
                </a:ln>
                <a:solidFill>
                  <a:prstClr val="black"/>
                </a:solidFill>
                <a:effectLst/>
                <a:uLnTx/>
                <a:uFillTx/>
                <a:latin typeface="Futura-ExtraBold" panose="020B0500000000000000" pitchFamily="34" charset="0"/>
              </a:rPr>
              <a:t>got a friend who </a:t>
            </a:r>
            <a:r>
              <a:rPr kumimoji="0" lang="en-US" sz="2000" b="1" i="0" u="none" strike="noStrike" kern="1200" cap="none" spc="0" normalizeH="0" baseline="0" noProof="0" dirty="0" smtClean="0">
                <a:ln>
                  <a:noFill/>
                </a:ln>
                <a:solidFill>
                  <a:prstClr val="black"/>
                </a:solidFill>
                <a:effectLst/>
                <a:uLnTx/>
                <a:uFillTx/>
                <a:latin typeface="Futura-ExtraBold" panose="020B0500000000000000" pitchFamily="34" charset="0"/>
              </a:rPr>
              <a:t>has just finished</a:t>
            </a:r>
            <a:r>
              <a:rPr kumimoji="0" lang="en-US" sz="2000" b="1" i="0" u="none" strike="noStrike" kern="1200" cap="none" spc="0" normalizeH="0" noProof="0" dirty="0" smtClean="0">
                <a:ln>
                  <a:noFill/>
                </a:ln>
                <a:solidFill>
                  <a:prstClr val="black"/>
                </a:solidFill>
                <a:effectLst/>
                <a:uLnTx/>
                <a:uFillTx/>
                <a:latin typeface="Futura-ExtraBold" panose="020B0500000000000000" pitchFamily="34" charset="0"/>
              </a:rPr>
              <a:t> treatment….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Futura-ExtraBold" panose="020B0500000000000000"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noProof="0" dirty="0" smtClean="0">
                <a:ln>
                  <a:noFill/>
                </a:ln>
                <a:solidFill>
                  <a:prstClr val="black"/>
                </a:solidFill>
                <a:effectLst/>
                <a:uLnTx/>
                <a:uFillTx/>
                <a:latin typeface="Futura-ExtraBold" panose="020B0500000000000000" pitchFamily="34" charset="0"/>
              </a:rPr>
              <a:t>What would you advise them to do to make sure they don’t get re-infected?</a:t>
            </a:r>
            <a:endParaRPr kumimoji="0" lang="en-US" sz="2000" i="0" u="none" strike="noStrike" kern="1200" cap="none" spc="0" normalizeH="0" baseline="0" noProof="0" dirty="0">
              <a:ln>
                <a:noFill/>
              </a:ln>
              <a:solidFill>
                <a:prstClr val="black"/>
              </a:solidFill>
              <a:effectLst/>
              <a:uLnTx/>
              <a:uFillTx/>
              <a:latin typeface="Futura-ExtraBold" panose="020B0500000000000000" pitchFamily="34" charset="0"/>
            </a:endParaRPr>
          </a:p>
        </p:txBody>
      </p:sp>
    </p:spTree>
    <p:extLst>
      <p:ext uri="{BB962C8B-B14F-4D97-AF65-F5344CB8AC3E}">
        <p14:creationId xmlns:p14="http://schemas.microsoft.com/office/powerpoint/2010/main" val="327172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71013" y="2890833"/>
            <a:ext cx="11648162" cy="1015663"/>
          </a:xfrm>
          <a:prstGeom prst="rect">
            <a:avLst/>
          </a:prstGeom>
          <a:noFill/>
        </p:spPr>
        <p:txBody>
          <a:bodyPr wrap="square" rtlCol="0">
            <a:spAutoFit/>
          </a:bodyPr>
          <a:lstStyle/>
          <a:p>
            <a:r>
              <a:rPr lang="en-AU" sz="6000" kern="1300" spc="100" dirty="0">
                <a:latin typeface="Futura-ExtraBold" panose="020B0500000000000000" pitchFamily="34" charset="0"/>
              </a:rPr>
              <a:t>Module </a:t>
            </a:r>
            <a:r>
              <a:rPr lang="en-AU" sz="6000" kern="1300" spc="100" dirty="0" smtClean="0">
                <a:latin typeface="Futura-ExtraBold" panose="020B0500000000000000" pitchFamily="34" charset="0"/>
              </a:rPr>
              <a:t>3: </a:t>
            </a:r>
            <a:r>
              <a:rPr lang="en-AU" sz="6000" kern="1300" spc="100" dirty="0">
                <a:latin typeface="Futura-ExtraBold" panose="020B0500000000000000" pitchFamily="34" charset="0"/>
              </a:rPr>
              <a:t>Hepatitis C </a:t>
            </a:r>
            <a:r>
              <a:rPr lang="en-AU" sz="6000" kern="1300" spc="100" dirty="0" smtClean="0">
                <a:latin typeface="Futura-ExtraBold" panose="020B0500000000000000" pitchFamily="34" charset="0"/>
              </a:rPr>
              <a:t>Treatment</a:t>
            </a:r>
            <a:endParaRPr lang="en-US" sz="6000" kern="1300" spc="100" dirty="0">
              <a:latin typeface="Futura-ExtraBold" panose="020B0500000000000000" pitchFamily="34" charset="0"/>
            </a:endParaRPr>
          </a:p>
        </p:txBody>
      </p:sp>
      <p:cxnSp>
        <p:nvCxnSpPr>
          <p:cNvPr id="8" name="Straight Connector 7"/>
          <p:cNvCxnSpPr>
            <a:cxnSpLocks/>
          </p:cNvCxnSpPr>
          <p:nvPr/>
        </p:nvCxnSpPr>
        <p:spPr>
          <a:xfrm>
            <a:off x="4380311" y="1802316"/>
            <a:ext cx="6324364" cy="0"/>
          </a:xfrm>
          <a:prstGeom prst="line">
            <a:avLst/>
          </a:prstGeom>
        </p:spPr>
        <p:style>
          <a:lnRef idx="3">
            <a:schemeClr val="accent5"/>
          </a:lnRef>
          <a:fillRef idx="0">
            <a:schemeClr val="accent5"/>
          </a:fillRef>
          <a:effectRef idx="2">
            <a:schemeClr val="accent5"/>
          </a:effectRef>
          <a:fontRef idx="minor">
            <a:schemeClr val="tx1"/>
          </a:fontRef>
        </p:style>
      </p:cxnSp>
      <p:sp>
        <p:nvSpPr>
          <p:cNvPr id="2" name="Slide Number Placeholder 1"/>
          <p:cNvSpPr>
            <a:spLocks noGrp="1"/>
          </p:cNvSpPr>
          <p:nvPr>
            <p:ph type="sldNum" sz="quarter" idx="12"/>
          </p:nvPr>
        </p:nvSpPr>
        <p:spPr/>
        <p:txBody>
          <a:bodyPr/>
          <a:lstStyle/>
          <a:p>
            <a:fld id="{A799ECD7-AD25-4021-909F-AB2EC87BE5EC}" type="slidenum">
              <a:rPr lang="en-US" smtClean="0"/>
              <a:t>2</a:t>
            </a:fld>
            <a:endParaRPr lang="en-US"/>
          </a:p>
        </p:txBody>
      </p:sp>
    </p:spTree>
    <p:extLst>
      <p:ext uri="{BB962C8B-B14F-4D97-AF65-F5344CB8AC3E}">
        <p14:creationId xmlns:p14="http://schemas.microsoft.com/office/powerpoint/2010/main" val="200107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1174451" y="2519378"/>
            <a:ext cx="10569677" cy="4031873"/>
          </a:xfrm>
          <a:prstGeom prst="rect">
            <a:avLst/>
          </a:prstGeom>
          <a:noFill/>
        </p:spPr>
        <p:txBody>
          <a:bodyPr wrap="square" rtlCol="0">
            <a:spAutoFit/>
          </a:bodyPr>
          <a:lstStyle/>
          <a:p>
            <a:r>
              <a:rPr lang="en-US" sz="3200" kern="1300" spc="100" dirty="0">
                <a:latin typeface="Futura-ExtraBold" panose="020B0500000000000000" pitchFamily="34" charset="0"/>
              </a:rPr>
              <a:t>AIVL thanks the Australasian Society of HIV, Hepatitis and Sexual Health Medicine (ASHM), The Kirby Institute, Gilead Sciences and AbbVie Australia for support and guidance in developing this module.  Additional thanks go to Gilead Sciences for enabling the rollout of the training.</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99ECD7-AD25-4021-909F-AB2EC87BE5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37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1936821" y="450823"/>
            <a:ext cx="105696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300" cap="none" spc="100" normalizeH="0" baseline="0" noProof="0" dirty="0">
                <a:ln>
                  <a:noFill/>
                </a:ln>
                <a:solidFill>
                  <a:prstClr val="black"/>
                </a:solidFill>
                <a:effectLst/>
                <a:uLnTx/>
                <a:uFillTx/>
                <a:latin typeface="Futura-ExtraBold" panose="020B0500000000000000" pitchFamily="34" charset="0"/>
                <a:ea typeface="+mn-ea"/>
                <a:cs typeface="+mn-cs"/>
              </a:rPr>
              <a:t>Learning Objectives</a:t>
            </a:r>
          </a:p>
        </p:txBody>
      </p:sp>
      <p:sp>
        <p:nvSpPr>
          <p:cNvPr id="3" name="TextBox 2"/>
          <p:cNvSpPr txBox="1"/>
          <p:nvPr/>
        </p:nvSpPr>
        <p:spPr>
          <a:xfrm>
            <a:off x="1737959" y="2213113"/>
            <a:ext cx="772876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Futura-ExtraBold" panose="020B0500000000000000"/>
                <a:ea typeface="+mn-ea"/>
                <a:cs typeface="+mn-cs"/>
              </a:rPr>
              <a:t>By the end of this session, you will know:</a:t>
            </a:r>
          </a:p>
        </p:txBody>
      </p:sp>
      <p:sp>
        <p:nvSpPr>
          <p:cNvPr id="4" name="TextBox 3"/>
          <p:cNvSpPr txBox="1"/>
          <p:nvPr/>
        </p:nvSpPr>
        <p:spPr>
          <a:xfrm>
            <a:off x="2169452" y="2849589"/>
            <a:ext cx="9005054" cy="203132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2400" b="0" i="0" u="none" strike="noStrike" kern="1200" cap="none" spc="0" normalizeH="0" baseline="0" noProof="0" dirty="0" smtClean="0">
                <a:ln>
                  <a:noFill/>
                </a:ln>
                <a:solidFill>
                  <a:prstClr val="black"/>
                </a:solidFill>
                <a:effectLst/>
                <a:uLnTx/>
                <a:uFillTx/>
                <a:latin typeface="Futura-ExtraBold" panose="020B0500000000000000"/>
                <a:ea typeface="+mn-ea"/>
                <a:cs typeface="+mn-cs"/>
              </a:rPr>
              <a:t>How is hepatitis C treated now</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2400" dirty="0" smtClean="0">
                <a:solidFill>
                  <a:prstClr val="black"/>
                </a:solidFill>
                <a:latin typeface="Futura-ExtraBold" panose="020B0500000000000000"/>
              </a:rPr>
              <a:t>What you should expect on treatment</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2400" b="0" i="0" u="none" strike="noStrike" kern="1200" cap="none" spc="0" normalizeH="0" baseline="0" noProof="0" dirty="0" smtClean="0">
                <a:ln>
                  <a:noFill/>
                </a:ln>
                <a:solidFill>
                  <a:prstClr val="black"/>
                </a:solidFill>
                <a:effectLst/>
                <a:uLnTx/>
                <a:uFillTx/>
                <a:latin typeface="Futura-ExtraBold" panose="020B0500000000000000"/>
                <a:ea typeface="+mn-ea"/>
                <a:cs typeface="+mn-cs"/>
              </a:rPr>
              <a:t>What</a:t>
            </a:r>
            <a:r>
              <a:rPr kumimoji="0" lang="en-AU" sz="2400" b="0" i="0" u="none" strike="noStrike" kern="1200" cap="none" spc="0" normalizeH="0" noProof="0" dirty="0" smtClean="0">
                <a:ln>
                  <a:noFill/>
                </a:ln>
                <a:solidFill>
                  <a:prstClr val="black"/>
                </a:solidFill>
                <a:effectLst/>
                <a:uLnTx/>
                <a:uFillTx/>
                <a:latin typeface="Futura-ExtraBold" panose="020B0500000000000000"/>
                <a:ea typeface="+mn-ea"/>
                <a:cs typeface="+mn-cs"/>
              </a:rPr>
              <a:t> the benefits are of getting treated</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2400" baseline="0" dirty="0" smtClean="0">
                <a:solidFill>
                  <a:prstClr val="black"/>
                </a:solidFill>
                <a:latin typeface="Futura-ExtraBold" panose="020B0500000000000000"/>
              </a:rPr>
              <a:t>How</a:t>
            </a:r>
            <a:r>
              <a:rPr lang="en-AU" sz="2400" dirty="0" smtClean="0">
                <a:solidFill>
                  <a:prstClr val="black"/>
                </a:solidFill>
                <a:latin typeface="Futura-ExtraBold" panose="020B0500000000000000"/>
              </a:rPr>
              <a:t> you can protect yourself from re-infection</a:t>
            </a:r>
            <a:endParaRPr kumimoji="0" lang="en-AU" sz="2400" b="0" i="0" u="none" strike="noStrike" kern="1200" cap="none" spc="0" normalizeH="0" baseline="0" noProof="0" dirty="0" smtClean="0">
              <a:ln>
                <a:noFill/>
              </a:ln>
              <a:solidFill>
                <a:prstClr val="black"/>
              </a:solidFill>
              <a:effectLst/>
              <a:uLnTx/>
              <a:uFillTx/>
              <a:latin typeface="Futura-ExtraBold" panose="020B050000000000000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99ECD7-AD25-4021-909F-AB2EC87BE5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14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2702509" y="434645"/>
            <a:ext cx="8670341" cy="1323439"/>
          </a:xfrm>
          <a:prstGeom prst="rect">
            <a:avLst/>
          </a:prstGeom>
          <a:noFill/>
        </p:spPr>
        <p:txBody>
          <a:bodyPr wrap="square" rtlCol="0">
            <a:spAutoFit/>
          </a:bodyPr>
          <a:lstStyle/>
          <a:p>
            <a:pPr>
              <a:tabLst>
                <a:tab pos="5200650" algn="l"/>
              </a:tabLst>
            </a:pPr>
            <a:r>
              <a:rPr lang="en-US" sz="4000" dirty="0">
                <a:latin typeface="Futura-ExtraBold" panose="020B0500000000000000" pitchFamily="34" charset="0"/>
              </a:rPr>
              <a:t>How has hepatitis C treatment changed?</a:t>
            </a:r>
          </a:p>
        </p:txBody>
      </p:sp>
      <p:cxnSp>
        <p:nvCxnSpPr>
          <p:cNvPr id="4" name="Straight Connector 3"/>
          <p:cNvCxnSpPr/>
          <p:nvPr/>
        </p:nvCxnSpPr>
        <p:spPr>
          <a:xfrm>
            <a:off x="2702509" y="1112301"/>
            <a:ext cx="7023100"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1877371" y="1949361"/>
            <a:ext cx="2693402" cy="461665"/>
          </a:xfrm>
          <a:prstGeom prst="rect">
            <a:avLst/>
          </a:prstGeom>
          <a:noFill/>
        </p:spPr>
        <p:txBody>
          <a:bodyPr wrap="square" rtlCol="0">
            <a:spAutoFit/>
          </a:bodyPr>
          <a:lstStyle/>
          <a:p>
            <a:pPr algn="ctr"/>
            <a:r>
              <a:rPr lang="en-US" sz="2400" b="1" dirty="0">
                <a:latin typeface="Futura-ExtraBold" panose="020B0500000000000000"/>
              </a:rPr>
              <a:t>OLD</a:t>
            </a:r>
          </a:p>
        </p:txBody>
      </p:sp>
      <p:sp>
        <p:nvSpPr>
          <p:cNvPr id="23" name="TextBox 22"/>
          <p:cNvSpPr txBox="1"/>
          <p:nvPr/>
        </p:nvSpPr>
        <p:spPr>
          <a:xfrm>
            <a:off x="2608886" y="2853719"/>
            <a:ext cx="2040734" cy="400110"/>
          </a:xfrm>
          <a:prstGeom prst="rect">
            <a:avLst/>
          </a:prstGeom>
          <a:noFill/>
        </p:spPr>
        <p:txBody>
          <a:bodyPr wrap="square" rtlCol="0">
            <a:spAutoFit/>
          </a:bodyPr>
          <a:lstStyle/>
          <a:p>
            <a:r>
              <a:rPr lang="en-US" sz="2000" dirty="0">
                <a:latin typeface="Futura-ExtraBold" panose="020B0500000000000000"/>
              </a:rPr>
              <a:t>Interferon</a:t>
            </a:r>
          </a:p>
        </p:txBody>
      </p:sp>
      <p:sp>
        <p:nvSpPr>
          <p:cNvPr id="3" name="Slide Number Placeholder 2"/>
          <p:cNvSpPr>
            <a:spLocks noGrp="1"/>
          </p:cNvSpPr>
          <p:nvPr>
            <p:ph type="sldNum" sz="quarter" idx="12"/>
          </p:nvPr>
        </p:nvSpPr>
        <p:spPr/>
        <p:txBody>
          <a:bodyPr/>
          <a:lstStyle/>
          <a:p>
            <a:fld id="{A799ECD7-AD25-4021-909F-AB2EC87BE5EC}" type="slidenum">
              <a:rPr lang="en-US" smtClean="0"/>
              <a:t>5</a:t>
            </a:fld>
            <a:endParaRPr lang="en-US"/>
          </a:p>
        </p:txBody>
      </p:sp>
      <p:sp>
        <p:nvSpPr>
          <p:cNvPr id="17" name="TextBox 16"/>
          <p:cNvSpPr txBox="1"/>
          <p:nvPr/>
        </p:nvSpPr>
        <p:spPr>
          <a:xfrm>
            <a:off x="2530039" y="3968565"/>
            <a:ext cx="2040734" cy="400110"/>
          </a:xfrm>
          <a:prstGeom prst="rect">
            <a:avLst/>
          </a:prstGeom>
          <a:noFill/>
        </p:spPr>
        <p:txBody>
          <a:bodyPr wrap="square" rtlCol="0">
            <a:spAutoFit/>
          </a:bodyPr>
          <a:lstStyle/>
          <a:p>
            <a:r>
              <a:rPr lang="en-US" sz="2000" dirty="0">
                <a:latin typeface="Futura-ExtraBold" panose="020B0500000000000000"/>
              </a:rPr>
              <a:t>Side effects</a:t>
            </a:r>
          </a:p>
        </p:txBody>
      </p:sp>
      <p:sp>
        <p:nvSpPr>
          <p:cNvPr id="19" name="TextBox 18"/>
          <p:cNvSpPr txBox="1"/>
          <p:nvPr/>
        </p:nvSpPr>
        <p:spPr>
          <a:xfrm>
            <a:off x="2698610" y="4872036"/>
            <a:ext cx="2040734" cy="400110"/>
          </a:xfrm>
          <a:prstGeom prst="rect">
            <a:avLst/>
          </a:prstGeom>
          <a:noFill/>
        </p:spPr>
        <p:txBody>
          <a:bodyPr wrap="square" rtlCol="0">
            <a:spAutoFit/>
          </a:bodyPr>
          <a:lstStyle/>
          <a:p>
            <a:r>
              <a:rPr lang="en-US" sz="2000" dirty="0">
                <a:latin typeface="Futura-ExtraBold" panose="020B0500000000000000"/>
              </a:rPr>
              <a:t>24 weeks</a:t>
            </a:r>
          </a:p>
        </p:txBody>
      </p:sp>
      <p:sp>
        <p:nvSpPr>
          <p:cNvPr id="25" name="TextBox 24"/>
          <p:cNvSpPr txBox="1"/>
          <p:nvPr/>
        </p:nvSpPr>
        <p:spPr>
          <a:xfrm>
            <a:off x="2698610" y="5892177"/>
            <a:ext cx="2040734" cy="400110"/>
          </a:xfrm>
          <a:prstGeom prst="rect">
            <a:avLst/>
          </a:prstGeom>
          <a:noFill/>
        </p:spPr>
        <p:txBody>
          <a:bodyPr wrap="square" rtlCol="0">
            <a:spAutoFit/>
          </a:bodyPr>
          <a:lstStyle/>
          <a:p>
            <a:r>
              <a:rPr lang="en-US" sz="2000" dirty="0">
                <a:latin typeface="Futura-ExtraBold" panose="020B0500000000000000"/>
              </a:rPr>
              <a:t>60-70% cure</a:t>
            </a:r>
          </a:p>
        </p:txBody>
      </p:sp>
      <p:sp>
        <p:nvSpPr>
          <p:cNvPr id="27" name="TextBox 26"/>
          <p:cNvSpPr txBox="1"/>
          <p:nvPr/>
        </p:nvSpPr>
        <p:spPr>
          <a:xfrm>
            <a:off x="7975537" y="1974038"/>
            <a:ext cx="2693402" cy="461665"/>
          </a:xfrm>
          <a:prstGeom prst="rect">
            <a:avLst/>
          </a:prstGeom>
          <a:noFill/>
        </p:spPr>
        <p:txBody>
          <a:bodyPr wrap="square" rtlCol="0">
            <a:spAutoFit/>
          </a:bodyPr>
          <a:lstStyle/>
          <a:p>
            <a:pPr algn="ctr"/>
            <a:r>
              <a:rPr lang="en-US" sz="2400" b="1" dirty="0">
                <a:latin typeface="Futura-ExtraBold" panose="020B0500000000000000"/>
              </a:rPr>
              <a:t>NEW</a:t>
            </a:r>
          </a:p>
        </p:txBody>
      </p:sp>
      <p:sp>
        <p:nvSpPr>
          <p:cNvPr id="28" name="TextBox 27"/>
          <p:cNvSpPr txBox="1"/>
          <p:nvPr/>
        </p:nvSpPr>
        <p:spPr>
          <a:xfrm>
            <a:off x="8924240" y="2744282"/>
            <a:ext cx="795995" cy="400110"/>
          </a:xfrm>
          <a:prstGeom prst="rect">
            <a:avLst/>
          </a:prstGeom>
          <a:noFill/>
        </p:spPr>
        <p:txBody>
          <a:bodyPr wrap="square" rtlCol="0">
            <a:spAutoFit/>
          </a:bodyPr>
          <a:lstStyle/>
          <a:p>
            <a:r>
              <a:rPr lang="en-US" sz="2000" dirty="0">
                <a:latin typeface="Futura-ExtraBold" panose="020B0500000000000000"/>
              </a:rPr>
              <a:t>DAAs</a:t>
            </a:r>
          </a:p>
        </p:txBody>
      </p:sp>
      <p:sp>
        <p:nvSpPr>
          <p:cNvPr id="29" name="TextBox 28"/>
          <p:cNvSpPr txBox="1"/>
          <p:nvPr/>
        </p:nvSpPr>
        <p:spPr>
          <a:xfrm>
            <a:off x="8450258" y="4132778"/>
            <a:ext cx="2539954" cy="400110"/>
          </a:xfrm>
          <a:prstGeom prst="rect">
            <a:avLst/>
          </a:prstGeom>
          <a:noFill/>
        </p:spPr>
        <p:txBody>
          <a:bodyPr wrap="square" rtlCol="0">
            <a:spAutoFit/>
          </a:bodyPr>
          <a:lstStyle/>
          <a:p>
            <a:r>
              <a:rPr lang="en-US" sz="2000" dirty="0">
                <a:latin typeface="Futura-ExtraBold" panose="020B0500000000000000"/>
              </a:rPr>
              <a:t>Fewer side effects</a:t>
            </a:r>
          </a:p>
        </p:txBody>
      </p:sp>
      <p:sp>
        <p:nvSpPr>
          <p:cNvPr id="30" name="TextBox 29"/>
          <p:cNvSpPr txBox="1"/>
          <p:nvPr/>
        </p:nvSpPr>
        <p:spPr>
          <a:xfrm>
            <a:off x="8714124" y="5171179"/>
            <a:ext cx="1572921" cy="400110"/>
          </a:xfrm>
          <a:prstGeom prst="rect">
            <a:avLst/>
          </a:prstGeom>
          <a:noFill/>
        </p:spPr>
        <p:txBody>
          <a:bodyPr wrap="square" rtlCol="0">
            <a:spAutoFit/>
          </a:bodyPr>
          <a:lstStyle/>
          <a:p>
            <a:r>
              <a:rPr lang="en-US" sz="2000" dirty="0">
                <a:latin typeface="Futura-ExtraBold" panose="020B0500000000000000"/>
              </a:rPr>
              <a:t>8-12 weeks</a:t>
            </a:r>
          </a:p>
        </p:txBody>
      </p:sp>
      <p:sp>
        <p:nvSpPr>
          <p:cNvPr id="31" name="TextBox 30"/>
          <p:cNvSpPr txBox="1"/>
          <p:nvPr/>
        </p:nvSpPr>
        <p:spPr>
          <a:xfrm>
            <a:off x="8714124" y="6006355"/>
            <a:ext cx="1572921" cy="400110"/>
          </a:xfrm>
          <a:prstGeom prst="rect">
            <a:avLst/>
          </a:prstGeom>
          <a:noFill/>
        </p:spPr>
        <p:txBody>
          <a:bodyPr wrap="square" rtlCol="0">
            <a:spAutoFit/>
          </a:bodyPr>
          <a:lstStyle/>
          <a:p>
            <a:r>
              <a:rPr lang="en-US" sz="2000" dirty="0">
                <a:latin typeface="Futura-ExtraBold" panose="020B0500000000000000"/>
              </a:rPr>
              <a:t>95 % cure!</a:t>
            </a:r>
          </a:p>
        </p:txBody>
      </p:sp>
      <p:pic>
        <p:nvPicPr>
          <p:cNvPr id="24" name="Graphic 23">
            <a:extLst>
              <a:ext uri="{FF2B5EF4-FFF2-40B4-BE49-F238E27FC236}">
                <a16:creationId xmlns:a16="http://schemas.microsoft.com/office/drawing/2014/main" id="{60FF2265-A17C-46E1-9769-85FE4160C3D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400039" y="2454432"/>
            <a:ext cx="852004" cy="1003847"/>
          </a:xfrm>
          <a:prstGeom prst="rect">
            <a:avLst/>
          </a:prstGeom>
        </p:spPr>
      </p:pic>
      <p:pic>
        <p:nvPicPr>
          <p:cNvPr id="8" name="Graphic 7">
            <a:extLst>
              <a:ext uri="{FF2B5EF4-FFF2-40B4-BE49-F238E27FC236}">
                <a16:creationId xmlns:a16="http://schemas.microsoft.com/office/drawing/2014/main" id="{08673AAE-89A6-43FB-999B-F54A8D2F354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754030" y="5889247"/>
            <a:ext cx="2498013" cy="668759"/>
          </a:xfrm>
          <a:prstGeom prst="rect">
            <a:avLst/>
          </a:prstGeom>
        </p:spPr>
      </p:pic>
      <p:pic>
        <p:nvPicPr>
          <p:cNvPr id="9" name="Graphic 8">
            <a:extLst>
              <a:ext uri="{FF2B5EF4-FFF2-40B4-BE49-F238E27FC236}">
                <a16:creationId xmlns:a16="http://schemas.microsoft.com/office/drawing/2014/main" id="{556C06DE-2283-4D78-B832-E67F7C6016F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41508" y="5786571"/>
            <a:ext cx="2218224" cy="611322"/>
          </a:xfrm>
          <a:prstGeom prst="rect">
            <a:avLst/>
          </a:prstGeom>
        </p:spPr>
      </p:pic>
      <p:pic>
        <p:nvPicPr>
          <p:cNvPr id="10" name="Graphic 9">
            <a:extLst>
              <a:ext uri="{FF2B5EF4-FFF2-40B4-BE49-F238E27FC236}">
                <a16:creationId xmlns:a16="http://schemas.microsoft.com/office/drawing/2014/main" id="{554CA546-7450-4E1D-8996-BFD8B9943954}"/>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248364" y="3826032"/>
            <a:ext cx="1003679" cy="705187"/>
          </a:xfrm>
          <a:prstGeom prst="rect">
            <a:avLst/>
          </a:prstGeom>
        </p:spPr>
      </p:pic>
      <p:pic>
        <p:nvPicPr>
          <p:cNvPr id="11" name="Graphic 10">
            <a:extLst>
              <a:ext uri="{FF2B5EF4-FFF2-40B4-BE49-F238E27FC236}">
                <a16:creationId xmlns:a16="http://schemas.microsoft.com/office/drawing/2014/main" id="{5856CE8F-EFFF-4EAD-A8D9-8936A9CD9BB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421131" y="3610360"/>
            <a:ext cx="653723" cy="716409"/>
          </a:xfrm>
          <a:prstGeom prst="rect">
            <a:avLst/>
          </a:prstGeom>
        </p:spPr>
      </p:pic>
      <p:pic>
        <p:nvPicPr>
          <p:cNvPr id="12" name="Graphic 11">
            <a:extLst>
              <a:ext uri="{FF2B5EF4-FFF2-40B4-BE49-F238E27FC236}">
                <a16:creationId xmlns:a16="http://schemas.microsoft.com/office/drawing/2014/main" id="{0C53877A-B3B9-4C82-A7BF-EE8C969CFEA2}"/>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rot="18461629">
            <a:off x="1380730" y="2683093"/>
            <a:ext cx="1013880" cy="191021"/>
          </a:xfrm>
          <a:prstGeom prst="rect">
            <a:avLst/>
          </a:prstGeom>
        </p:spPr>
      </p:pic>
      <p:pic>
        <p:nvPicPr>
          <p:cNvPr id="5" name="Graphic 4">
            <a:extLst>
              <a:ext uri="{FF2B5EF4-FFF2-40B4-BE49-F238E27FC236}">
                <a16:creationId xmlns:a16="http://schemas.microsoft.com/office/drawing/2014/main" id="{789C4EB0-2F6F-47BE-A1C0-9FA3F70F7870}"/>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502129" y="4770597"/>
            <a:ext cx="537089" cy="561178"/>
          </a:xfrm>
          <a:prstGeom prst="rect">
            <a:avLst/>
          </a:prstGeom>
        </p:spPr>
      </p:pic>
      <p:pic>
        <p:nvPicPr>
          <p:cNvPr id="6" name="Graphic 5">
            <a:extLst>
              <a:ext uri="{FF2B5EF4-FFF2-40B4-BE49-F238E27FC236}">
                <a16:creationId xmlns:a16="http://schemas.microsoft.com/office/drawing/2014/main" id="{45FBFA33-AC5B-4037-A6CA-6AB7D961D310}"/>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462454" y="4849536"/>
            <a:ext cx="575498" cy="601309"/>
          </a:xfrm>
          <a:prstGeom prst="rect">
            <a:avLst/>
          </a:prstGeom>
        </p:spPr>
      </p:pic>
    </p:spTree>
    <p:extLst>
      <p:ext uri="{BB962C8B-B14F-4D97-AF65-F5344CB8AC3E}">
        <p14:creationId xmlns:p14="http://schemas.microsoft.com/office/powerpoint/2010/main" val="110592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1870198" y="420823"/>
            <a:ext cx="9131177" cy="769441"/>
          </a:xfrm>
          <a:prstGeom prst="rect">
            <a:avLst/>
          </a:prstGeom>
          <a:noFill/>
        </p:spPr>
        <p:txBody>
          <a:bodyPr wrap="square" rtlCol="0">
            <a:spAutoFit/>
          </a:bodyPr>
          <a:lstStyle/>
          <a:p>
            <a:r>
              <a:rPr lang="en-US" sz="4400" dirty="0">
                <a:latin typeface="Futura-ExtraBold" panose="020B0500000000000000" pitchFamily="34" charset="0"/>
              </a:rPr>
              <a:t>What </a:t>
            </a:r>
            <a:r>
              <a:rPr lang="en-US" sz="4400" dirty="0" smtClean="0">
                <a:latin typeface="Futura-ExtraBold" panose="020B0500000000000000" pitchFamily="34" charset="0"/>
              </a:rPr>
              <a:t>to expect </a:t>
            </a:r>
            <a:r>
              <a:rPr lang="en-US" sz="4400" dirty="0">
                <a:latin typeface="Futura-ExtraBold" panose="020B0500000000000000" pitchFamily="34" charset="0"/>
              </a:rPr>
              <a:t>while on treatment</a:t>
            </a:r>
          </a:p>
        </p:txBody>
      </p:sp>
      <p:cxnSp>
        <p:nvCxnSpPr>
          <p:cNvPr id="3" name="Straight Connector 2"/>
          <p:cNvCxnSpPr>
            <a:cxnSpLocks/>
          </p:cNvCxnSpPr>
          <p:nvPr/>
        </p:nvCxnSpPr>
        <p:spPr>
          <a:xfrm>
            <a:off x="2317750" y="1351776"/>
            <a:ext cx="629285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1171005" y="3412690"/>
            <a:ext cx="4211700" cy="369332"/>
          </a:xfrm>
          <a:prstGeom prst="rect">
            <a:avLst/>
          </a:prstGeom>
          <a:noFill/>
        </p:spPr>
        <p:txBody>
          <a:bodyPr wrap="square" rtlCol="0">
            <a:spAutoFit/>
          </a:bodyPr>
          <a:lstStyle/>
          <a:p>
            <a:pPr algn="ctr"/>
            <a:r>
              <a:rPr lang="en-US" dirty="0">
                <a:latin typeface="Futura-ExtraBold" panose="020B0500000000000000" pitchFamily="34" charset="0"/>
              </a:rPr>
              <a:t>Regular visits with a doctor or nurse</a:t>
            </a:r>
          </a:p>
        </p:txBody>
      </p:sp>
      <p:sp>
        <p:nvSpPr>
          <p:cNvPr id="9" name="TextBox 8"/>
          <p:cNvSpPr txBox="1"/>
          <p:nvPr/>
        </p:nvSpPr>
        <p:spPr>
          <a:xfrm>
            <a:off x="7066195" y="3205216"/>
            <a:ext cx="4421173" cy="923330"/>
          </a:xfrm>
          <a:prstGeom prst="rect">
            <a:avLst/>
          </a:prstGeom>
          <a:noFill/>
        </p:spPr>
        <p:txBody>
          <a:bodyPr wrap="square" rtlCol="0">
            <a:spAutoFit/>
          </a:bodyPr>
          <a:lstStyle/>
          <a:p>
            <a:pPr algn="ctr"/>
            <a:r>
              <a:rPr lang="en-US" dirty="0">
                <a:latin typeface="Futura-ExtraBold" panose="020B0500000000000000" pitchFamily="34" charset="0"/>
              </a:rPr>
              <a:t>Fewer side effects – </a:t>
            </a:r>
            <a:br>
              <a:rPr lang="en-US" dirty="0">
                <a:latin typeface="Futura-ExtraBold" panose="020B0500000000000000" pitchFamily="34" charset="0"/>
              </a:rPr>
            </a:br>
            <a:r>
              <a:rPr lang="en-US" dirty="0">
                <a:latin typeface="Futura-ExtraBold" panose="020B0500000000000000" pitchFamily="34" charset="0"/>
              </a:rPr>
              <a:t>you might even start to feel better after a few weeks</a:t>
            </a:r>
          </a:p>
        </p:txBody>
      </p:sp>
      <p:sp>
        <p:nvSpPr>
          <p:cNvPr id="10" name="TextBox 9"/>
          <p:cNvSpPr txBox="1"/>
          <p:nvPr/>
        </p:nvSpPr>
        <p:spPr>
          <a:xfrm>
            <a:off x="1275982" y="5637807"/>
            <a:ext cx="3279724" cy="923330"/>
          </a:xfrm>
          <a:prstGeom prst="rect">
            <a:avLst/>
          </a:prstGeom>
          <a:noFill/>
        </p:spPr>
        <p:txBody>
          <a:bodyPr wrap="square" rtlCol="0">
            <a:spAutoFit/>
          </a:bodyPr>
          <a:lstStyle/>
          <a:p>
            <a:pPr algn="ctr"/>
            <a:r>
              <a:rPr lang="en-US" dirty="0">
                <a:latin typeface="Futura-ExtraBold" panose="020B0500000000000000" pitchFamily="34" charset="0"/>
              </a:rPr>
              <a:t>Some other medications can’t be used when on DAAs – </a:t>
            </a:r>
            <a:br>
              <a:rPr lang="en-US" dirty="0">
                <a:latin typeface="Futura-ExtraBold" panose="020B0500000000000000" pitchFamily="34" charset="0"/>
              </a:rPr>
            </a:br>
            <a:r>
              <a:rPr lang="en-US" dirty="0">
                <a:latin typeface="Futura-ExtraBold" panose="020B0500000000000000" pitchFamily="34" charset="0"/>
              </a:rPr>
              <a:t>ask your doctor</a:t>
            </a:r>
          </a:p>
        </p:txBody>
      </p:sp>
      <p:sp>
        <p:nvSpPr>
          <p:cNvPr id="11" name="TextBox 10"/>
          <p:cNvSpPr txBox="1"/>
          <p:nvPr/>
        </p:nvSpPr>
        <p:spPr>
          <a:xfrm>
            <a:off x="7777521" y="5681833"/>
            <a:ext cx="3279724" cy="923330"/>
          </a:xfrm>
          <a:prstGeom prst="rect">
            <a:avLst/>
          </a:prstGeom>
          <a:noFill/>
        </p:spPr>
        <p:txBody>
          <a:bodyPr wrap="square" rtlCol="0">
            <a:spAutoFit/>
          </a:bodyPr>
          <a:lstStyle/>
          <a:p>
            <a:pPr algn="ctr"/>
            <a:r>
              <a:rPr lang="en-US" dirty="0">
                <a:latin typeface="Futura-ExtraBold" panose="020B0500000000000000" pitchFamily="34" charset="0"/>
              </a:rPr>
              <a:t>Remember to take your medications every day and for the full course</a:t>
            </a:r>
          </a:p>
        </p:txBody>
      </p:sp>
      <p:sp>
        <p:nvSpPr>
          <p:cNvPr id="13" name="Slide Number Placeholder 12"/>
          <p:cNvSpPr>
            <a:spLocks noGrp="1"/>
          </p:cNvSpPr>
          <p:nvPr>
            <p:ph type="sldNum" sz="quarter" idx="12"/>
          </p:nvPr>
        </p:nvSpPr>
        <p:spPr/>
        <p:txBody>
          <a:bodyPr/>
          <a:lstStyle/>
          <a:p>
            <a:fld id="{A799ECD7-AD25-4021-909F-AB2EC87BE5EC}" type="slidenum">
              <a:rPr lang="en-US" smtClean="0"/>
              <a:t>6</a:t>
            </a:fld>
            <a:endParaRPr lang="en-US"/>
          </a:p>
        </p:txBody>
      </p:sp>
      <p:pic>
        <p:nvPicPr>
          <p:cNvPr id="4" name="Graphic 3">
            <a:extLst>
              <a:ext uri="{FF2B5EF4-FFF2-40B4-BE49-F238E27FC236}">
                <a16:creationId xmlns:a16="http://schemas.microsoft.com/office/drawing/2014/main" id="{4A07AC56-BCBB-46A1-B778-0A8E4CAA6DE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92803" y="1681528"/>
            <a:ext cx="1569399" cy="1523688"/>
          </a:xfrm>
          <a:prstGeom prst="rect">
            <a:avLst/>
          </a:prstGeom>
        </p:spPr>
      </p:pic>
      <p:pic>
        <p:nvPicPr>
          <p:cNvPr id="18" name="Graphic 17">
            <a:extLst>
              <a:ext uri="{FF2B5EF4-FFF2-40B4-BE49-F238E27FC236}">
                <a16:creationId xmlns:a16="http://schemas.microsoft.com/office/drawing/2014/main" id="{3BB67E2E-27B9-429A-80AA-477BBD87A85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528767" y="4451879"/>
            <a:ext cx="850281" cy="1001816"/>
          </a:xfrm>
          <a:prstGeom prst="rect">
            <a:avLst/>
          </a:prstGeom>
        </p:spPr>
      </p:pic>
      <p:pic>
        <p:nvPicPr>
          <p:cNvPr id="6" name="Graphic 5">
            <a:extLst>
              <a:ext uri="{FF2B5EF4-FFF2-40B4-BE49-F238E27FC236}">
                <a16:creationId xmlns:a16="http://schemas.microsoft.com/office/drawing/2014/main" id="{0B21C281-67F8-4909-8CD6-E4603F1D2CB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226252" y="4428843"/>
            <a:ext cx="1722820" cy="844651"/>
          </a:xfrm>
          <a:prstGeom prst="rect">
            <a:avLst/>
          </a:prstGeom>
        </p:spPr>
      </p:pic>
      <p:pic>
        <p:nvPicPr>
          <p:cNvPr id="7" name="Graphic 6">
            <a:extLst>
              <a:ext uri="{FF2B5EF4-FFF2-40B4-BE49-F238E27FC236}">
                <a16:creationId xmlns:a16="http://schemas.microsoft.com/office/drawing/2014/main" id="{63CF761A-484A-4DAA-AD13-F5F6B60D038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346742" y="4352556"/>
            <a:ext cx="1208964" cy="1208964"/>
          </a:xfrm>
          <a:prstGeom prst="rect">
            <a:avLst/>
          </a:prstGeom>
        </p:spPr>
      </p:pic>
      <p:pic>
        <p:nvPicPr>
          <p:cNvPr id="8" name="Graphic 7">
            <a:extLst>
              <a:ext uri="{FF2B5EF4-FFF2-40B4-BE49-F238E27FC236}">
                <a16:creationId xmlns:a16="http://schemas.microsoft.com/office/drawing/2014/main" id="{9FFD370C-7294-4C77-82CF-F7411009734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586577" y="4566239"/>
            <a:ext cx="432146" cy="432146"/>
          </a:xfrm>
          <a:prstGeom prst="rect">
            <a:avLst/>
          </a:prstGeom>
        </p:spPr>
      </p:pic>
      <p:pic>
        <p:nvPicPr>
          <p:cNvPr id="12" name="Graphic 11">
            <a:extLst>
              <a:ext uri="{FF2B5EF4-FFF2-40B4-BE49-F238E27FC236}">
                <a16:creationId xmlns:a16="http://schemas.microsoft.com/office/drawing/2014/main" id="{F9D99A52-A9FB-4E1D-95A4-526D4DABDA1E}"/>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8465270" y="4299676"/>
            <a:ext cx="1904227" cy="1292994"/>
          </a:xfrm>
          <a:prstGeom prst="rect">
            <a:avLst/>
          </a:prstGeom>
        </p:spPr>
      </p:pic>
      <p:pic>
        <p:nvPicPr>
          <p:cNvPr id="19" name="Graphic 18">
            <a:extLst>
              <a:ext uri="{FF2B5EF4-FFF2-40B4-BE49-F238E27FC236}">
                <a16:creationId xmlns:a16="http://schemas.microsoft.com/office/drawing/2014/main" id="{708310EB-9AA1-4615-A160-143D7CB6A37C}"/>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789381" y="1344173"/>
            <a:ext cx="790575" cy="1752600"/>
          </a:xfrm>
          <a:prstGeom prst="rect">
            <a:avLst/>
          </a:prstGeom>
        </p:spPr>
      </p:pic>
    </p:spTree>
    <p:extLst>
      <p:ext uri="{BB962C8B-B14F-4D97-AF65-F5344CB8AC3E}">
        <p14:creationId xmlns:p14="http://schemas.microsoft.com/office/powerpoint/2010/main" val="334931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986179" y="515860"/>
            <a:ext cx="7910695" cy="830997"/>
          </a:xfrm>
          <a:prstGeom prst="rect">
            <a:avLst/>
          </a:prstGeom>
          <a:noFill/>
        </p:spPr>
        <p:txBody>
          <a:bodyPr wrap="square" rtlCol="0">
            <a:spAutoFit/>
          </a:bodyPr>
          <a:lstStyle/>
          <a:p>
            <a:r>
              <a:rPr lang="en-US" sz="4800" dirty="0" smtClean="0">
                <a:latin typeface="Futura-ExtraBold" panose="020B0500000000000000" pitchFamily="34" charset="0"/>
              </a:rPr>
              <a:t>Who can get treated ?</a:t>
            </a:r>
            <a:endParaRPr lang="en-US" sz="4800" dirty="0">
              <a:latin typeface="Futura-ExtraBold" panose="020B0500000000000000" pitchFamily="34" charset="0"/>
            </a:endParaRPr>
          </a:p>
        </p:txBody>
      </p:sp>
      <p:cxnSp>
        <p:nvCxnSpPr>
          <p:cNvPr id="3" name="Straight Connector 2"/>
          <p:cNvCxnSpPr/>
          <p:nvPr/>
        </p:nvCxnSpPr>
        <p:spPr>
          <a:xfrm>
            <a:off x="2519768" y="1275185"/>
            <a:ext cx="7023100" cy="0"/>
          </a:xfrm>
          <a:prstGeom prst="line">
            <a:avLst/>
          </a:prstGeom>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247515" y="3515697"/>
            <a:ext cx="6983515" cy="400110"/>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Futura-ExtraBold" panose="020B0500000000000000" pitchFamily="34" charset="0"/>
            </a:endParaRPr>
          </a:p>
        </p:txBody>
      </p:sp>
      <p:sp>
        <p:nvSpPr>
          <p:cNvPr id="8" name="TextBox 7"/>
          <p:cNvSpPr txBox="1"/>
          <p:nvPr/>
        </p:nvSpPr>
        <p:spPr>
          <a:xfrm>
            <a:off x="3978531" y="1628400"/>
            <a:ext cx="4155535" cy="707886"/>
          </a:xfrm>
          <a:prstGeom prst="rect">
            <a:avLst/>
          </a:prstGeom>
          <a:noFill/>
        </p:spPr>
        <p:txBody>
          <a:bodyPr wrap="square" rtlCol="0">
            <a:spAutoFit/>
          </a:bodyPr>
          <a:lstStyle/>
          <a:p>
            <a:pPr algn="ctr"/>
            <a:r>
              <a:rPr lang="en-US" sz="2000" b="1" dirty="0" smtClean="0">
                <a:latin typeface="Futura-ExtraBold" panose="020B0500000000000000" pitchFamily="34" charset="0"/>
              </a:rPr>
              <a:t>Drug use does not exclude people from treatment!</a:t>
            </a:r>
            <a:endParaRPr lang="en-US" sz="2000" b="1" dirty="0">
              <a:latin typeface="Futura-ExtraBold" panose="020B0500000000000000" pitchFamily="34" charset="0"/>
            </a:endParaRPr>
          </a:p>
        </p:txBody>
      </p:sp>
      <p:sp>
        <p:nvSpPr>
          <p:cNvPr id="9" name="TextBox 8"/>
          <p:cNvSpPr txBox="1"/>
          <p:nvPr/>
        </p:nvSpPr>
        <p:spPr>
          <a:xfrm>
            <a:off x="3662734" y="5648464"/>
            <a:ext cx="4741259" cy="1015663"/>
          </a:xfrm>
          <a:prstGeom prst="rect">
            <a:avLst/>
          </a:prstGeom>
          <a:noFill/>
        </p:spPr>
        <p:txBody>
          <a:bodyPr wrap="square" rtlCol="0">
            <a:spAutoFit/>
          </a:bodyPr>
          <a:lstStyle/>
          <a:p>
            <a:pPr algn="ctr"/>
            <a:r>
              <a:rPr lang="en-US" sz="2000" b="1" dirty="0" smtClean="0">
                <a:latin typeface="Futura-ExtraBold" panose="020B0500000000000000" pitchFamily="34" charset="0"/>
              </a:rPr>
              <a:t>Talk to your local user group if you need help with problems getting in the way of treatment</a:t>
            </a:r>
            <a:endParaRPr lang="en-US" sz="2000" b="1" dirty="0">
              <a:latin typeface="Futura-ExtraBold" panose="020B0500000000000000" pitchFamily="34" charset="0"/>
            </a:endParaRPr>
          </a:p>
        </p:txBody>
      </p:sp>
      <p:sp>
        <p:nvSpPr>
          <p:cNvPr id="5" name="Slide Number Placeholder 4"/>
          <p:cNvSpPr>
            <a:spLocks noGrp="1"/>
          </p:cNvSpPr>
          <p:nvPr>
            <p:ph type="sldNum" sz="quarter" idx="12"/>
          </p:nvPr>
        </p:nvSpPr>
        <p:spPr/>
        <p:txBody>
          <a:bodyPr/>
          <a:lstStyle/>
          <a:p>
            <a:fld id="{A799ECD7-AD25-4021-909F-AB2EC87BE5EC}" type="slidenum">
              <a:rPr lang="en-US" smtClean="0"/>
              <a:t>7</a:t>
            </a:fld>
            <a:endParaRPr lang="en-US"/>
          </a:p>
        </p:txBody>
      </p:sp>
      <p:pic>
        <p:nvPicPr>
          <p:cNvPr id="4" name="Graphic 3">
            <a:extLst>
              <a:ext uri="{FF2B5EF4-FFF2-40B4-BE49-F238E27FC236}">
                <a16:creationId xmlns:a16="http://schemas.microsoft.com/office/drawing/2014/main" id="{FE32F566-0C51-40F7-8282-3CEB62179E9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141018" y="2617399"/>
            <a:ext cx="3784695" cy="2677850"/>
          </a:xfrm>
          <a:prstGeom prst="rect">
            <a:avLst/>
          </a:prstGeom>
        </p:spPr>
      </p:pic>
    </p:spTree>
    <p:extLst>
      <p:ext uri="{BB962C8B-B14F-4D97-AF65-F5344CB8AC3E}">
        <p14:creationId xmlns:p14="http://schemas.microsoft.com/office/powerpoint/2010/main" val="41473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222623" y="450649"/>
            <a:ext cx="9131177" cy="830997"/>
          </a:xfrm>
          <a:prstGeom prst="rect">
            <a:avLst/>
          </a:prstGeom>
          <a:noFill/>
        </p:spPr>
        <p:txBody>
          <a:bodyPr wrap="square" rtlCol="0">
            <a:spAutoFit/>
          </a:bodyPr>
          <a:lstStyle/>
          <a:p>
            <a:r>
              <a:rPr lang="en-US" sz="4800" dirty="0">
                <a:latin typeface="Futura-ExtraBold" panose="020B0500000000000000" pitchFamily="34" charset="0"/>
              </a:rPr>
              <a:t>What happens after </a:t>
            </a:r>
            <a:r>
              <a:rPr lang="en-US" sz="4800" dirty="0" smtClean="0">
                <a:latin typeface="Futura-ExtraBold" panose="020B0500000000000000" pitchFamily="34" charset="0"/>
              </a:rPr>
              <a:t>a cure</a:t>
            </a:r>
            <a:r>
              <a:rPr lang="en-US" sz="4800" dirty="0">
                <a:latin typeface="Futura-ExtraBold" panose="020B0500000000000000" pitchFamily="34" charset="0"/>
              </a:rPr>
              <a:t>?</a:t>
            </a:r>
          </a:p>
        </p:txBody>
      </p:sp>
      <p:cxnSp>
        <p:nvCxnSpPr>
          <p:cNvPr id="3" name="Straight Connector 2"/>
          <p:cNvCxnSpPr/>
          <p:nvPr/>
        </p:nvCxnSpPr>
        <p:spPr>
          <a:xfrm>
            <a:off x="2317750" y="1351776"/>
            <a:ext cx="70231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1564966" y="4182065"/>
            <a:ext cx="2954525" cy="646331"/>
          </a:xfrm>
          <a:prstGeom prst="rect">
            <a:avLst/>
          </a:prstGeom>
          <a:noFill/>
        </p:spPr>
        <p:txBody>
          <a:bodyPr wrap="square" rtlCol="0">
            <a:spAutoFit/>
          </a:bodyPr>
          <a:lstStyle/>
          <a:p>
            <a:pPr algn="ctr"/>
            <a:r>
              <a:rPr lang="en-US" dirty="0">
                <a:latin typeface="Futura-ExtraBold" panose="020B0500000000000000" pitchFamily="34" charset="0"/>
              </a:rPr>
              <a:t>Feel less tired and have more energy</a:t>
            </a:r>
          </a:p>
        </p:txBody>
      </p:sp>
      <p:sp>
        <p:nvSpPr>
          <p:cNvPr id="7" name="TextBox 6"/>
          <p:cNvSpPr txBox="1"/>
          <p:nvPr/>
        </p:nvSpPr>
        <p:spPr>
          <a:xfrm>
            <a:off x="7271022" y="4076462"/>
            <a:ext cx="3613284" cy="646331"/>
          </a:xfrm>
          <a:prstGeom prst="rect">
            <a:avLst/>
          </a:prstGeom>
          <a:noFill/>
        </p:spPr>
        <p:txBody>
          <a:bodyPr wrap="square" rtlCol="0">
            <a:spAutoFit/>
          </a:bodyPr>
          <a:lstStyle/>
          <a:p>
            <a:pPr algn="ctr"/>
            <a:r>
              <a:rPr lang="en-US" dirty="0">
                <a:latin typeface="Futura-ExtraBold" panose="020B0500000000000000" pitchFamily="34" charset="0"/>
              </a:rPr>
              <a:t>Liver inflammation reversed</a:t>
            </a:r>
          </a:p>
          <a:p>
            <a:pPr algn="ctr"/>
            <a:endParaRPr lang="en-US" dirty="0">
              <a:latin typeface="Futura-ExtraBold" panose="020B0500000000000000" pitchFamily="34" charset="0"/>
            </a:endParaRPr>
          </a:p>
        </p:txBody>
      </p:sp>
      <p:sp>
        <p:nvSpPr>
          <p:cNvPr id="4" name="Slide Number Placeholder 3"/>
          <p:cNvSpPr>
            <a:spLocks noGrp="1"/>
          </p:cNvSpPr>
          <p:nvPr>
            <p:ph type="sldNum" sz="quarter" idx="12"/>
          </p:nvPr>
        </p:nvSpPr>
        <p:spPr/>
        <p:txBody>
          <a:bodyPr/>
          <a:lstStyle/>
          <a:p>
            <a:fld id="{A799ECD7-AD25-4021-909F-AB2EC87BE5EC}" type="slidenum">
              <a:rPr lang="en-US" smtClean="0"/>
              <a:t>8</a:t>
            </a:fld>
            <a:endParaRPr lang="en-US"/>
          </a:p>
        </p:txBody>
      </p:sp>
      <p:sp>
        <p:nvSpPr>
          <p:cNvPr id="9" name="TextBox 8"/>
          <p:cNvSpPr txBox="1"/>
          <p:nvPr/>
        </p:nvSpPr>
        <p:spPr>
          <a:xfrm>
            <a:off x="1772357" y="5565935"/>
            <a:ext cx="7927825" cy="646331"/>
          </a:xfrm>
          <a:prstGeom prst="rect">
            <a:avLst/>
          </a:prstGeom>
          <a:noFill/>
        </p:spPr>
        <p:txBody>
          <a:bodyPr wrap="square" rtlCol="0">
            <a:spAutoFit/>
          </a:bodyPr>
          <a:lstStyle/>
          <a:p>
            <a:pPr algn="ctr"/>
            <a:r>
              <a:rPr lang="en-US" b="1" dirty="0">
                <a:latin typeface="Futura-ExtraBold" panose="020B0500000000000000" pitchFamily="34" charset="0"/>
              </a:rPr>
              <a:t>Cure </a:t>
            </a:r>
            <a:r>
              <a:rPr lang="en-US" b="1" dirty="0" smtClean="0">
                <a:latin typeface="Futura-ExtraBold" panose="020B0500000000000000" pitchFamily="34" charset="0"/>
              </a:rPr>
              <a:t>does not protect you from other strains of </a:t>
            </a:r>
            <a:r>
              <a:rPr lang="en-US" b="1" dirty="0" err="1">
                <a:latin typeface="Futura-ExtraBold" panose="020B0500000000000000" pitchFamily="34" charset="0"/>
              </a:rPr>
              <a:t>H</a:t>
            </a:r>
            <a:r>
              <a:rPr lang="en-US" b="1" dirty="0" err="1" smtClean="0">
                <a:latin typeface="Futura-ExtraBold" panose="020B0500000000000000" pitchFamily="34" charset="0"/>
              </a:rPr>
              <a:t>ep</a:t>
            </a:r>
            <a:r>
              <a:rPr lang="en-US" b="1" dirty="0" smtClean="0">
                <a:latin typeface="Futura-ExtraBold" panose="020B0500000000000000" pitchFamily="34" charset="0"/>
              </a:rPr>
              <a:t> C – </a:t>
            </a:r>
            <a:endParaRPr lang="en-US" b="1" dirty="0">
              <a:latin typeface="Futura-ExtraBold" panose="020B0500000000000000" pitchFamily="34" charset="0"/>
            </a:endParaRPr>
          </a:p>
          <a:p>
            <a:pPr algn="ctr"/>
            <a:r>
              <a:rPr lang="en-US" b="1" dirty="0">
                <a:latin typeface="Futura-ExtraBold" panose="020B0500000000000000" pitchFamily="34" charset="0"/>
              </a:rPr>
              <a:t>always practice safe injecting</a:t>
            </a:r>
          </a:p>
        </p:txBody>
      </p:sp>
      <p:pic>
        <p:nvPicPr>
          <p:cNvPr id="6" name="Graphic 5">
            <a:extLst>
              <a:ext uri="{FF2B5EF4-FFF2-40B4-BE49-F238E27FC236}">
                <a16:creationId xmlns:a16="http://schemas.microsoft.com/office/drawing/2014/main" id="{4A361337-BF2C-4BEF-8706-1C80B6239AD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763901" y="2001972"/>
            <a:ext cx="2556653" cy="1794522"/>
          </a:xfrm>
          <a:prstGeom prst="rect">
            <a:avLst/>
          </a:prstGeom>
        </p:spPr>
      </p:pic>
      <p:pic>
        <p:nvPicPr>
          <p:cNvPr id="8" name="Graphic 7">
            <a:extLst>
              <a:ext uri="{FF2B5EF4-FFF2-40B4-BE49-F238E27FC236}">
                <a16:creationId xmlns:a16="http://schemas.microsoft.com/office/drawing/2014/main" id="{FCF8F862-0ACB-4C8D-B8A8-0C1C2696290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006526" y="2104401"/>
            <a:ext cx="1807994" cy="1621603"/>
          </a:xfrm>
          <a:prstGeom prst="rect">
            <a:avLst/>
          </a:prstGeom>
        </p:spPr>
      </p:pic>
      <p:pic>
        <p:nvPicPr>
          <p:cNvPr id="12" name="Graphic 11">
            <a:extLst>
              <a:ext uri="{FF2B5EF4-FFF2-40B4-BE49-F238E27FC236}">
                <a16:creationId xmlns:a16="http://schemas.microsoft.com/office/drawing/2014/main" id="{EE1BB652-1F1E-4030-A371-9BE7766539F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666948" y="2585616"/>
            <a:ext cx="1200847" cy="882976"/>
          </a:xfrm>
          <a:prstGeom prst="rect">
            <a:avLst/>
          </a:prstGeom>
        </p:spPr>
      </p:pic>
    </p:spTree>
    <p:extLst>
      <p:ext uri="{BB962C8B-B14F-4D97-AF65-F5344CB8AC3E}">
        <p14:creationId xmlns:p14="http://schemas.microsoft.com/office/powerpoint/2010/main" val="279100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3122657" y="444188"/>
            <a:ext cx="7910695" cy="830997"/>
          </a:xfrm>
          <a:prstGeom prst="rect">
            <a:avLst/>
          </a:prstGeom>
          <a:noFill/>
        </p:spPr>
        <p:txBody>
          <a:bodyPr wrap="square" rtlCol="0">
            <a:spAutoFit/>
          </a:bodyPr>
          <a:lstStyle/>
          <a:p>
            <a:r>
              <a:rPr lang="en-US" sz="4800" dirty="0" smtClean="0">
                <a:latin typeface="Futura-ExtraBold" panose="020B0500000000000000" pitchFamily="34" charset="0"/>
              </a:rPr>
              <a:t>Scenario</a:t>
            </a:r>
            <a:endParaRPr lang="en-US" sz="4800" dirty="0">
              <a:latin typeface="Futura-ExtraBold" panose="020B0500000000000000" pitchFamily="34" charset="0"/>
            </a:endParaRPr>
          </a:p>
        </p:txBody>
      </p:sp>
      <p:cxnSp>
        <p:nvCxnSpPr>
          <p:cNvPr id="3" name="Straight Connector 2"/>
          <p:cNvCxnSpPr/>
          <p:nvPr/>
        </p:nvCxnSpPr>
        <p:spPr>
          <a:xfrm>
            <a:off x="2317750" y="1351776"/>
            <a:ext cx="7023100" cy="0"/>
          </a:xfrm>
          <a:prstGeom prst="line">
            <a:avLst/>
          </a:prstGeom>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247515" y="3515697"/>
            <a:ext cx="6983515" cy="400110"/>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Futura-ExtraBold" panose="020B0500000000000000" pitchFamily="34" charset="0"/>
            </a:endParaRPr>
          </a:p>
        </p:txBody>
      </p:sp>
      <p:sp>
        <p:nvSpPr>
          <p:cNvPr id="8" name="TextBox 7"/>
          <p:cNvSpPr txBox="1"/>
          <p:nvPr/>
        </p:nvSpPr>
        <p:spPr>
          <a:xfrm>
            <a:off x="2093170" y="2295426"/>
            <a:ext cx="8361156" cy="707886"/>
          </a:xfrm>
          <a:prstGeom prst="rect">
            <a:avLst/>
          </a:prstGeom>
          <a:noFill/>
        </p:spPr>
        <p:txBody>
          <a:bodyPr wrap="square" rtlCol="0">
            <a:spAutoFit/>
          </a:bodyPr>
          <a:lstStyle/>
          <a:p>
            <a:r>
              <a:rPr lang="en-US" sz="2000" b="1" dirty="0" smtClean="0">
                <a:latin typeface="Futura-ExtraBold" panose="020B0500000000000000" pitchFamily="34" charset="0"/>
              </a:rPr>
              <a:t>You’ve got a friend who has hepatitis C but they don’t want to get treated because they’ve heard it’s hard and makes you sick….</a:t>
            </a:r>
            <a:endParaRPr lang="en-US" sz="2000" b="1" dirty="0">
              <a:latin typeface="Futura-ExtraBold" panose="020B0500000000000000" pitchFamily="34" charset="0"/>
            </a:endParaRPr>
          </a:p>
        </p:txBody>
      </p:sp>
      <p:sp>
        <p:nvSpPr>
          <p:cNvPr id="9" name="TextBox 8"/>
          <p:cNvSpPr txBox="1"/>
          <p:nvPr/>
        </p:nvSpPr>
        <p:spPr>
          <a:xfrm>
            <a:off x="2093170" y="4023553"/>
            <a:ext cx="8460136" cy="1015663"/>
          </a:xfrm>
          <a:prstGeom prst="rect">
            <a:avLst/>
          </a:prstGeom>
          <a:noFill/>
        </p:spPr>
        <p:txBody>
          <a:bodyPr wrap="square" rtlCol="0">
            <a:spAutoFit/>
          </a:bodyPr>
          <a:lstStyle/>
          <a:p>
            <a:r>
              <a:rPr lang="en-US" sz="2000" dirty="0" smtClean="0">
                <a:latin typeface="Futura-ExtraBold" panose="020B0500000000000000" pitchFamily="34" charset="0"/>
              </a:rPr>
              <a:t>What would you say about what new treatments are like?</a:t>
            </a:r>
          </a:p>
          <a:p>
            <a:endParaRPr lang="en-US" sz="2000" dirty="0">
              <a:latin typeface="Futura-ExtraBold" panose="020B0500000000000000" pitchFamily="34" charset="0"/>
            </a:endParaRPr>
          </a:p>
          <a:p>
            <a:r>
              <a:rPr lang="en-US" sz="2000" dirty="0" smtClean="0">
                <a:latin typeface="Futura-ExtraBold" panose="020B0500000000000000" pitchFamily="34" charset="0"/>
              </a:rPr>
              <a:t>What do you recommend they do?</a:t>
            </a:r>
            <a:endParaRPr lang="en-US" sz="2000" dirty="0">
              <a:latin typeface="Futura-ExtraBold" panose="020B0500000000000000" pitchFamily="34" charset="0"/>
            </a:endParaRPr>
          </a:p>
        </p:txBody>
      </p:sp>
      <p:sp>
        <p:nvSpPr>
          <p:cNvPr id="5" name="Slide Number Placeholder 4"/>
          <p:cNvSpPr>
            <a:spLocks noGrp="1"/>
          </p:cNvSpPr>
          <p:nvPr>
            <p:ph type="sldNum" sz="quarter" idx="12"/>
          </p:nvPr>
        </p:nvSpPr>
        <p:spPr/>
        <p:txBody>
          <a:bodyPr/>
          <a:lstStyle/>
          <a:p>
            <a:fld id="{A799ECD7-AD25-4021-909F-AB2EC87BE5EC}" type="slidenum">
              <a:rPr lang="en-US" smtClean="0"/>
              <a:t>9</a:t>
            </a:fld>
            <a:endParaRPr lang="en-US"/>
          </a:p>
        </p:txBody>
      </p:sp>
    </p:spTree>
    <p:extLst>
      <p:ext uri="{BB962C8B-B14F-4D97-AF65-F5344CB8AC3E}">
        <p14:creationId xmlns:p14="http://schemas.microsoft.com/office/powerpoint/2010/main" val="11281468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45845</TotalTime>
  <Words>459</Words>
  <Application>Microsoft Office PowerPoint</Application>
  <PresentationFormat>Widescreen</PresentationFormat>
  <Paragraphs>91</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Futura-ExtraBold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Jones</dc:creator>
  <cp:lastModifiedBy>Harini Walthati</cp:lastModifiedBy>
  <cp:revision>211</cp:revision>
  <cp:lastPrinted>2018-10-05T02:02:08Z</cp:lastPrinted>
  <dcterms:created xsi:type="dcterms:W3CDTF">2017-04-20T01:46:37Z</dcterms:created>
  <dcterms:modified xsi:type="dcterms:W3CDTF">2019-06-05T23:59:54Z</dcterms:modified>
</cp:coreProperties>
</file>