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8" r:id="rId3"/>
    <p:sldId id="284" r:id="rId4"/>
    <p:sldId id="281" r:id="rId5"/>
    <p:sldId id="287" r:id="rId6"/>
    <p:sldId id="288" r:id="rId7"/>
    <p:sldId id="289" r:id="rId8"/>
    <p:sldId id="278" r:id="rId9"/>
    <p:sldId id="285" r:id="rId10"/>
    <p:sldId id="295" r:id="rId11"/>
    <p:sldId id="290" r:id="rId12"/>
    <p:sldId id="291" r:id="rId13"/>
    <p:sldId id="270" r:id="rId14"/>
    <p:sldId id="296" r:id="rId15"/>
    <p:sldId id="273" r:id="rId16"/>
    <p:sldId id="297" r:id="rId17"/>
    <p:sldId id="277" r:id="rId18"/>
    <p:sldId id="283" r:id="rId1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Dunn" initials="JD" lastIdx="3" clrIdx="0">
    <p:extLst>
      <p:ext uri="{19B8F6BF-5375-455C-9EA6-DF929625EA0E}">
        <p15:presenceInfo xmlns:p15="http://schemas.microsoft.com/office/powerpoint/2012/main" userId="S-1-5-21-930955093-113265303-3351018279-1648" providerId="AD"/>
      </p:ext>
    </p:extLst>
  </p:cmAuthor>
  <p:cmAuthor id="2" name="Tiia Harrison" initials="TH" lastIdx="7" clrIdx="1">
    <p:extLst>
      <p:ext uri="{19B8F6BF-5375-455C-9EA6-DF929625EA0E}">
        <p15:presenceInfo xmlns:p15="http://schemas.microsoft.com/office/powerpoint/2012/main" userId="S-1-5-21-930955093-113265303-3351018279-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857" autoAdjust="0"/>
  </p:normalViewPr>
  <p:slideViewPr>
    <p:cSldViewPr snapToGrid="0">
      <p:cViewPr varScale="1">
        <p:scale>
          <a:sx n="102" d="100"/>
          <a:sy n="102" d="100"/>
        </p:scale>
        <p:origin x="84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2E378A7-ACF5-4DB8-AB75-41C9E05CEDF1}" type="datetimeFigureOut">
              <a:rPr lang="en-AU" smtClean="0"/>
              <a:t>6/06/2019</a:t>
            </a:fld>
            <a:endParaRPr lang="en-AU"/>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CD8DDC4-8FA7-45C2-8697-C7989EC8BDFA}" type="slidenum">
              <a:rPr lang="en-AU" smtClean="0"/>
              <a:t>‹#›</a:t>
            </a:fld>
            <a:endParaRPr lang="en-AU"/>
          </a:p>
        </p:txBody>
      </p:sp>
    </p:spTree>
    <p:extLst>
      <p:ext uri="{BB962C8B-B14F-4D97-AF65-F5344CB8AC3E}">
        <p14:creationId xmlns:p14="http://schemas.microsoft.com/office/powerpoint/2010/main" val="164584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A3C75AE-EBC6-4406-9301-354D3E423A4A}" type="datetimeFigureOut">
              <a:rPr lang="en-AU" smtClean="0"/>
              <a:t>6/06/2019</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4F13BEB-27C5-4018-9437-FFC36489F487}" type="slidenum">
              <a:rPr lang="en-AU" smtClean="0"/>
              <a:t>‹#›</a:t>
            </a:fld>
            <a:endParaRPr lang="en-AU"/>
          </a:p>
        </p:txBody>
      </p:sp>
    </p:spTree>
    <p:extLst>
      <p:ext uri="{BB962C8B-B14F-4D97-AF65-F5344CB8AC3E}">
        <p14:creationId xmlns:p14="http://schemas.microsoft.com/office/powerpoint/2010/main" val="269787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F13BEB-27C5-4018-9437-FFC36489F487}" type="slidenum">
              <a:rPr lang="en-AU" smtClean="0"/>
              <a:t>1</a:t>
            </a:fld>
            <a:endParaRPr lang="en-AU"/>
          </a:p>
        </p:txBody>
      </p:sp>
    </p:spTree>
    <p:extLst>
      <p:ext uri="{BB962C8B-B14F-4D97-AF65-F5344CB8AC3E}">
        <p14:creationId xmlns:p14="http://schemas.microsoft.com/office/powerpoint/2010/main" val="33288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16</a:t>
            </a:fld>
            <a:endParaRPr lang="en-AU"/>
          </a:p>
        </p:txBody>
      </p:sp>
    </p:spTree>
    <p:extLst>
      <p:ext uri="{BB962C8B-B14F-4D97-AF65-F5344CB8AC3E}">
        <p14:creationId xmlns:p14="http://schemas.microsoft.com/office/powerpoint/2010/main" val="24048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18</a:t>
            </a:fld>
            <a:endParaRPr lang="en-AU"/>
          </a:p>
        </p:txBody>
      </p:sp>
    </p:spTree>
    <p:extLst>
      <p:ext uri="{BB962C8B-B14F-4D97-AF65-F5344CB8AC3E}">
        <p14:creationId xmlns:p14="http://schemas.microsoft.com/office/powerpoint/2010/main" val="31098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8</a:t>
            </a:fld>
            <a:endParaRPr lang="en-AU"/>
          </a:p>
        </p:txBody>
      </p:sp>
    </p:spTree>
    <p:extLst>
      <p:ext uri="{BB962C8B-B14F-4D97-AF65-F5344CB8AC3E}">
        <p14:creationId xmlns:p14="http://schemas.microsoft.com/office/powerpoint/2010/main" val="376752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9</a:t>
            </a:fld>
            <a:endParaRPr lang="en-AU"/>
          </a:p>
        </p:txBody>
      </p:sp>
    </p:spTree>
    <p:extLst>
      <p:ext uri="{BB962C8B-B14F-4D97-AF65-F5344CB8AC3E}">
        <p14:creationId xmlns:p14="http://schemas.microsoft.com/office/powerpoint/2010/main" val="253234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10</a:t>
            </a:fld>
            <a:endParaRPr lang="en-AU"/>
          </a:p>
        </p:txBody>
      </p:sp>
    </p:spTree>
    <p:extLst>
      <p:ext uri="{BB962C8B-B14F-4D97-AF65-F5344CB8AC3E}">
        <p14:creationId xmlns:p14="http://schemas.microsoft.com/office/powerpoint/2010/main" val="376101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11</a:t>
            </a:fld>
            <a:endParaRPr lang="en-AU"/>
          </a:p>
        </p:txBody>
      </p:sp>
    </p:spTree>
    <p:extLst>
      <p:ext uri="{BB962C8B-B14F-4D97-AF65-F5344CB8AC3E}">
        <p14:creationId xmlns:p14="http://schemas.microsoft.com/office/powerpoint/2010/main" val="330190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12</a:t>
            </a:fld>
            <a:endParaRPr lang="en-AU"/>
          </a:p>
        </p:txBody>
      </p:sp>
    </p:spTree>
    <p:extLst>
      <p:ext uri="{BB962C8B-B14F-4D97-AF65-F5344CB8AC3E}">
        <p14:creationId xmlns:p14="http://schemas.microsoft.com/office/powerpoint/2010/main" val="139099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13</a:t>
            </a:fld>
            <a:endParaRPr lang="en-AU"/>
          </a:p>
        </p:txBody>
      </p:sp>
    </p:spTree>
    <p:extLst>
      <p:ext uri="{BB962C8B-B14F-4D97-AF65-F5344CB8AC3E}">
        <p14:creationId xmlns:p14="http://schemas.microsoft.com/office/powerpoint/2010/main" val="402401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14</a:t>
            </a:fld>
            <a:endParaRPr lang="en-AU"/>
          </a:p>
        </p:txBody>
      </p:sp>
    </p:spTree>
    <p:extLst>
      <p:ext uri="{BB962C8B-B14F-4D97-AF65-F5344CB8AC3E}">
        <p14:creationId xmlns:p14="http://schemas.microsoft.com/office/powerpoint/2010/main" val="248821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F13BEB-27C5-4018-9437-FFC36489F487}" type="slidenum">
              <a:rPr lang="en-AU" smtClean="0"/>
              <a:t>15</a:t>
            </a:fld>
            <a:endParaRPr lang="en-AU"/>
          </a:p>
        </p:txBody>
      </p:sp>
    </p:spTree>
    <p:extLst>
      <p:ext uri="{BB962C8B-B14F-4D97-AF65-F5344CB8AC3E}">
        <p14:creationId xmlns:p14="http://schemas.microsoft.com/office/powerpoint/2010/main" val="412147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3C8EA-175B-44E3-95BB-296699DBD6F2}"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7518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5D141-031F-46A5-AAB6-DAAAF7B79AF8}"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302689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E166B-EE20-4335-86AF-019B91BBE15B}"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33991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E543A-15D9-4E0A-9E20-7895D2EF72B0}"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1716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9B5AB-C11D-4823-89DF-2AD2C19E5CAB}" type="datetime1">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87442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79A3C2-C4C1-49C1-9134-9835038CB874}"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96011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5679D4-0281-4F35-B254-F884FE2A0635}" type="datetime1">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400651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1F3D83-AF5C-4FDD-AB33-7154385F72B8}" type="datetime1">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84732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CB6FF-F5EA-4DEE-A174-AE0C8B6D7EFE}" type="datetime1">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217814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75DAD-3F04-4F1F-B286-6F90505BB03C}"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376314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D98616-E8BE-4A88-914A-C10C84F811BE}" type="datetime1">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9ECD7-AD25-4021-909F-AB2EC87BE5EC}" type="slidenum">
              <a:rPr lang="en-US" smtClean="0"/>
              <a:t>‹#›</a:t>
            </a:fld>
            <a:endParaRPr lang="en-US"/>
          </a:p>
        </p:txBody>
      </p:sp>
    </p:spTree>
    <p:extLst>
      <p:ext uri="{BB962C8B-B14F-4D97-AF65-F5344CB8AC3E}">
        <p14:creationId xmlns:p14="http://schemas.microsoft.com/office/powerpoint/2010/main" val="1043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970A1-E05D-4997-A67C-8F5ACCF4B53C}" type="datetime1">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ECD7-AD25-4021-909F-AB2EC87BE5EC}" type="slidenum">
              <a:rPr lang="en-US" smtClean="0"/>
              <a:t>‹#›</a:t>
            </a:fld>
            <a:endParaRPr lang="en-US"/>
          </a:p>
        </p:txBody>
      </p:sp>
    </p:spTree>
    <p:extLst>
      <p:ext uri="{BB962C8B-B14F-4D97-AF65-F5344CB8AC3E}">
        <p14:creationId xmlns:p14="http://schemas.microsoft.com/office/powerpoint/2010/main" val="3554401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31.png"/><Relationship Id="rId3" Type="http://schemas.openxmlformats.org/officeDocument/2006/relationships/image" Target="../media/image2.jpg"/><Relationship Id="rId7" Type="http://schemas.openxmlformats.org/officeDocument/2006/relationships/image" Target="../media/image32.svg"/><Relationship Id="rId12" Type="http://schemas.openxmlformats.org/officeDocument/2006/relationships/image" Target="../media/image28.png"/><Relationship Id="rId17" Type="http://schemas.openxmlformats.org/officeDocument/2006/relationships/image" Target="../media/image38.svg"/><Relationship Id="rId2" Type="http://schemas.openxmlformats.org/officeDocument/2006/relationships/notesSlide" Target="../notesSlides/notesSlide5.xml"/><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7.png"/><Relationship Id="rId5" Type="http://schemas.openxmlformats.org/officeDocument/2006/relationships/image" Target="../media/image30.svg"/><Relationship Id="rId15" Type="http://schemas.openxmlformats.org/officeDocument/2006/relationships/image" Target="../media/image4.svg"/><Relationship Id="rId10" Type="http://schemas.openxmlformats.org/officeDocument/2006/relationships/image" Target="../media/image26.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380.svg"/><Relationship Id="rId4" Type="http://schemas.openxmlformats.org/officeDocument/2006/relationships/image" Target="../media/image32.png"/><Relationship Id="rId9" Type="http://schemas.openxmlformats.org/officeDocument/2006/relationships/image" Target="../media/image93.sv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8" Type="http://schemas.openxmlformats.org/officeDocument/2006/relationships/image" Target="../media/image36.png"/><Relationship Id="rId3" Type="http://schemas.openxmlformats.org/officeDocument/2006/relationships/image" Target="../media/image33.jp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NULL"/><Relationship Id="rId1"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380.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20.sv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0.png"/><Relationship Id="rId10" Type="http://schemas.openxmlformats.org/officeDocument/2006/relationships/image" Target="../media/image12.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svg"/><Relationship Id="rId18"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16.svg"/><Relationship Id="rId12" Type="http://schemas.openxmlformats.org/officeDocument/2006/relationships/image" Target="../media/image15.png"/><Relationship Id="rId17"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4.png"/><Relationship Id="rId19" Type="http://schemas.openxmlformats.org/officeDocument/2006/relationships/image" Target="../media/image28.svg"/><Relationship Id="rId4" Type="http://schemas.openxmlformats.org/officeDocument/2006/relationships/image" Target="../media/image11.png"/><Relationship Id="rId9" Type="http://schemas.openxmlformats.org/officeDocument/2006/relationships/image" Target="../media/image18.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18" Type="http://schemas.openxmlformats.org/officeDocument/2006/relationships/image" Target="../media/image21.png"/><Relationship Id="rId13" Type="http://schemas.openxmlformats.org/officeDocument/2006/relationships/image" Target="../media/image50.svg"/><Relationship Id="rId3" Type="http://schemas.openxmlformats.org/officeDocument/2006/relationships/image" Target="../media/image2.jpg"/><Relationship Id="rId21" Type="http://schemas.openxmlformats.org/officeDocument/2006/relationships/image" Target="../media/image24.png"/><Relationship Id="rId17" Type="http://schemas.openxmlformats.org/officeDocument/2006/relationships/image" Target="../media/image54.svg"/><Relationship Id="rId7" Type="http://schemas.openxmlformats.org/officeDocument/2006/relationships/image" Target="../media/image44.sv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48.svg"/><Relationship Id="rId15" Type="http://schemas.openxmlformats.org/officeDocument/2006/relationships/image" Target="../media/image52.svg"/><Relationship Id="rId19"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99ECD7-AD25-4021-909F-AB2EC87BE5EC}" type="slidenum">
              <a:rPr lang="en-US" smtClean="0"/>
              <a:t>1</a:t>
            </a:fld>
            <a:endParaRPr lang="en-US"/>
          </a:p>
        </p:txBody>
      </p:sp>
    </p:spTree>
    <p:extLst>
      <p:ext uri="{BB962C8B-B14F-4D97-AF65-F5344CB8AC3E}">
        <p14:creationId xmlns:p14="http://schemas.microsoft.com/office/powerpoint/2010/main" val="3348628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617042" y="444188"/>
            <a:ext cx="791069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Activity</a:t>
            </a:r>
            <a:endParaRPr kumimoji="0" lang="en-US" sz="54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240823" y="1782393"/>
            <a:ext cx="871521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Futura-ExtraBold" panose="020B0500000000000000" pitchFamily="34" charset="0"/>
              </a:rPr>
              <a:t>Scenario: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Futura-ExtraBold" panose="020B0500000000000000"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Futura-ExtraBold" panose="020B0500000000000000" pitchFamily="34" charset="0"/>
              </a:rPr>
              <a:t>You’ve got a friend who isn’t sure if they have hepatitis C and</a:t>
            </a:r>
            <a:r>
              <a:rPr kumimoji="0" lang="en-US" sz="2400" b="1" i="0" u="none" strike="noStrike" kern="1200" cap="none" spc="0" normalizeH="0" noProof="0" dirty="0" smtClean="0">
                <a:ln>
                  <a:noFill/>
                </a:ln>
                <a:solidFill>
                  <a:prstClr val="black"/>
                </a:solidFill>
                <a:effectLst/>
                <a:uLnTx/>
                <a:uFillTx/>
                <a:latin typeface="Futura-ExtraBold" panose="020B0500000000000000" pitchFamily="34" charset="0"/>
              </a:rPr>
              <a:t> doesn’t </a:t>
            </a:r>
            <a:r>
              <a:rPr lang="en-US" sz="2400" b="1" dirty="0" smtClean="0">
                <a:solidFill>
                  <a:prstClr val="black"/>
                </a:solidFill>
                <a:latin typeface="Futura-ExtraBold" panose="020B0500000000000000" pitchFamily="34" charset="0"/>
              </a:rPr>
              <a:t>really know what it is…</a:t>
            </a:r>
            <a:endParaRPr kumimoji="0" lang="en-US" sz="2400" b="1" i="0" u="none" strike="noStrike" kern="1200" cap="none" spc="0" normalizeH="0" baseline="0" noProof="0" dirty="0">
              <a:ln>
                <a:noFill/>
              </a:ln>
              <a:solidFill>
                <a:prstClr val="black"/>
              </a:solidFill>
              <a:effectLst/>
              <a:uLnTx/>
              <a:uFillTx/>
              <a:latin typeface="Futura-ExtraBold" panose="020B0500000000000000" pitchFamily="34" charset="0"/>
            </a:endParaRPr>
          </a:p>
        </p:txBody>
      </p:sp>
      <p:sp>
        <p:nvSpPr>
          <p:cNvPr id="7" name="TextBox 6"/>
          <p:cNvSpPr txBox="1"/>
          <p:nvPr/>
        </p:nvSpPr>
        <p:spPr>
          <a:xfrm>
            <a:off x="1240823" y="3402646"/>
            <a:ext cx="6983515"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10" name="TextBox 9"/>
          <p:cNvSpPr txBox="1"/>
          <p:nvPr/>
        </p:nvSpPr>
        <p:spPr>
          <a:xfrm>
            <a:off x="1240823" y="3854460"/>
            <a:ext cx="8549268" cy="830997"/>
          </a:xfrm>
          <a:prstGeom prst="rect">
            <a:avLst/>
          </a:prstGeom>
          <a:noFill/>
        </p:spPr>
        <p:txBody>
          <a:bodyPr wrap="square" rtlCol="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How would you describe Hepatitis C</a:t>
            </a:r>
            <a:r>
              <a:rPr kumimoji="0" lang="en-US" sz="2400" b="0" i="1" u="none" strike="noStrike" kern="1200" cap="none" spc="0" normalizeH="0" noProof="0" dirty="0" smtClean="0">
                <a:ln>
                  <a:noFill/>
                </a:ln>
                <a:solidFill>
                  <a:prstClr val="black"/>
                </a:solidFill>
                <a:effectLst/>
                <a:uLnTx/>
                <a:uFillTx/>
                <a:latin typeface="Futura-ExtraBold" panose="020B0500000000000000" pitchFamily="34" charset="0"/>
                <a:ea typeface="+mn-ea"/>
                <a:cs typeface="+mn-cs"/>
              </a:rPr>
              <a:t> to your friend, what it does to your body and how they can protect themselves?</a:t>
            </a:r>
            <a:endParaRPr kumimoji="0" lang="en-US" sz="2400" b="0" i="1"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6" name="Slide Number Placeholder 5"/>
          <p:cNvSpPr>
            <a:spLocks noGrp="1"/>
          </p:cNvSpPr>
          <p:nvPr>
            <p:ph type="sldNum" sz="quarter" idx="12"/>
          </p:nvPr>
        </p:nvSpPr>
        <p:spPr>
          <a:xfrm>
            <a:off x="9156137" y="625449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399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2293577" y="295574"/>
            <a:ext cx="9165919" cy="923330"/>
          </a:xfrm>
          <a:prstGeom prst="rect">
            <a:avLst/>
          </a:prstGeom>
          <a:noFill/>
        </p:spPr>
        <p:txBody>
          <a:bodyPr wrap="square" rtlCol="0">
            <a:spAutoFit/>
          </a:bodyPr>
          <a:lstStyle/>
          <a:p>
            <a:r>
              <a:rPr lang="en-AU" sz="5400" kern="1300" spc="100" dirty="0" smtClean="0">
                <a:latin typeface="Futura-ExtraBold" panose="020B0500000000000000" pitchFamily="34" charset="0"/>
              </a:rPr>
              <a:t>Why get tested and cured?</a:t>
            </a:r>
          </a:p>
        </p:txBody>
      </p:sp>
      <p:cxnSp>
        <p:nvCxnSpPr>
          <p:cNvPr id="8" name="Straight Connector 7"/>
          <p:cNvCxnSpPr>
            <a:cxnSpLocks/>
          </p:cNvCxnSpPr>
          <p:nvPr/>
        </p:nvCxnSpPr>
        <p:spPr>
          <a:xfrm>
            <a:off x="2528214" y="1218904"/>
            <a:ext cx="7452000" cy="0"/>
          </a:xfrm>
          <a:prstGeom prst="line">
            <a:avLst/>
          </a:prstGeom>
        </p:spPr>
        <p:style>
          <a:lnRef idx="3">
            <a:schemeClr val="accent5"/>
          </a:lnRef>
          <a:fillRef idx="0">
            <a:schemeClr val="accent5"/>
          </a:fillRef>
          <a:effectRef idx="2">
            <a:schemeClr val="accent5"/>
          </a:effectRef>
          <a:fontRef idx="minor">
            <a:schemeClr val="tx1"/>
          </a:fontRef>
        </p:style>
      </p:cxnSp>
      <p:sp>
        <p:nvSpPr>
          <p:cNvPr id="3" name="Slide Number Placeholder 2"/>
          <p:cNvSpPr>
            <a:spLocks noGrp="1"/>
          </p:cNvSpPr>
          <p:nvPr>
            <p:ph type="sldNum" sz="quarter" idx="12"/>
          </p:nvPr>
        </p:nvSpPr>
        <p:spPr>
          <a:xfrm>
            <a:off x="8642873" y="6367108"/>
            <a:ext cx="2743200" cy="365125"/>
          </a:xfrm>
        </p:spPr>
        <p:txBody>
          <a:bodyPr/>
          <a:lstStyle/>
          <a:p>
            <a:fld id="{A799ECD7-AD25-4021-909F-AB2EC87BE5EC}" type="slidenum">
              <a:rPr lang="en-US" smtClean="0"/>
              <a:t>11</a:t>
            </a:fld>
            <a:endParaRPr lang="en-US"/>
          </a:p>
        </p:txBody>
      </p:sp>
      <p:sp>
        <p:nvSpPr>
          <p:cNvPr id="16" name="TextBox 15"/>
          <p:cNvSpPr txBox="1"/>
          <p:nvPr/>
        </p:nvSpPr>
        <p:spPr>
          <a:xfrm>
            <a:off x="482339" y="3126191"/>
            <a:ext cx="4634217" cy="1384995"/>
          </a:xfrm>
          <a:prstGeom prst="rect">
            <a:avLst/>
          </a:prstGeom>
          <a:noFill/>
        </p:spPr>
        <p:txBody>
          <a:bodyPr wrap="square" rtlCol="0">
            <a:spAutoFit/>
          </a:bodyPr>
          <a:lstStyle/>
          <a:p>
            <a:pPr algn="ctr"/>
            <a:r>
              <a:rPr lang="en-US" sz="2800" b="1" dirty="0" smtClean="0"/>
              <a:t>Around half of all people</a:t>
            </a:r>
          </a:p>
          <a:p>
            <a:pPr algn="ctr"/>
            <a:r>
              <a:rPr lang="en-US" sz="2800" b="1" dirty="0" smtClean="0"/>
              <a:t>who inject drugs </a:t>
            </a:r>
          </a:p>
          <a:p>
            <a:pPr algn="ctr"/>
            <a:r>
              <a:rPr lang="en-US" sz="2800" b="1" dirty="0" smtClean="0"/>
              <a:t>live with hepatitis C</a:t>
            </a:r>
            <a:endParaRPr lang="en-US" sz="2800" b="1" dirty="0"/>
          </a:p>
        </p:txBody>
      </p:sp>
      <p:sp>
        <p:nvSpPr>
          <p:cNvPr id="17" name="TextBox 16"/>
          <p:cNvSpPr txBox="1"/>
          <p:nvPr/>
        </p:nvSpPr>
        <p:spPr>
          <a:xfrm>
            <a:off x="6254214" y="1549202"/>
            <a:ext cx="4634217" cy="523220"/>
          </a:xfrm>
          <a:prstGeom prst="rect">
            <a:avLst/>
          </a:prstGeom>
          <a:noFill/>
        </p:spPr>
        <p:txBody>
          <a:bodyPr wrap="square" rtlCol="0">
            <a:spAutoFit/>
          </a:bodyPr>
          <a:lstStyle/>
          <a:p>
            <a:pPr algn="ctr"/>
            <a:r>
              <a:rPr lang="en-US" sz="2800" b="1" dirty="0" smtClean="0"/>
              <a:t>Get tested and cured to:</a:t>
            </a:r>
            <a:endParaRPr lang="en-US" sz="2800" b="1" dirty="0"/>
          </a:p>
        </p:txBody>
      </p:sp>
      <p:pic>
        <p:nvPicPr>
          <p:cNvPr id="32" name="Graphic 11">
            <a:extLst>
              <a:ext uri="{FF2B5EF4-FFF2-40B4-BE49-F238E27FC236}">
                <a16:creationId xmlns:a16="http://schemas.microsoft.com/office/drawing/2014/main" id="{38EB5EFA-EF52-4501-892F-ADBFA291316C}"/>
              </a:ext>
            </a:extLst>
          </p:cNvPr>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9394055" y="4094353"/>
            <a:ext cx="1804727" cy="1804727"/>
          </a:xfrm>
          <a:prstGeom prst="rect">
            <a:avLst/>
          </a:prstGeom>
        </p:spPr>
      </p:pic>
      <p:sp>
        <p:nvSpPr>
          <p:cNvPr id="33" name="TextBox 32"/>
          <p:cNvSpPr txBox="1"/>
          <p:nvPr/>
        </p:nvSpPr>
        <p:spPr>
          <a:xfrm>
            <a:off x="9660622" y="3458580"/>
            <a:ext cx="1798874" cy="338554"/>
          </a:xfrm>
          <a:prstGeom prst="rect">
            <a:avLst/>
          </a:prstGeom>
          <a:noFill/>
        </p:spPr>
        <p:txBody>
          <a:bodyPr wrap="square" rtlCol="0">
            <a:spAutoFit/>
          </a:bodyPr>
          <a:lstStyle/>
          <a:p>
            <a:r>
              <a:rPr lang="en-US" sz="1600" dirty="0"/>
              <a:t>Feel better</a:t>
            </a:r>
          </a:p>
        </p:txBody>
      </p:sp>
      <p:sp>
        <p:nvSpPr>
          <p:cNvPr id="34" name="TextBox 33"/>
          <p:cNvSpPr txBox="1"/>
          <p:nvPr/>
        </p:nvSpPr>
        <p:spPr>
          <a:xfrm>
            <a:off x="5832994" y="6074720"/>
            <a:ext cx="2779020" cy="584775"/>
          </a:xfrm>
          <a:prstGeom prst="rect">
            <a:avLst/>
          </a:prstGeom>
          <a:noFill/>
        </p:spPr>
        <p:txBody>
          <a:bodyPr wrap="square" rtlCol="0">
            <a:spAutoFit/>
          </a:bodyPr>
          <a:lstStyle/>
          <a:p>
            <a:pPr algn="ctr"/>
            <a:r>
              <a:rPr lang="en-US" sz="1600" dirty="0"/>
              <a:t>Prevent more damage </a:t>
            </a:r>
          </a:p>
          <a:p>
            <a:pPr algn="ctr"/>
            <a:r>
              <a:rPr lang="en-US" sz="1600" dirty="0"/>
              <a:t>to your liver</a:t>
            </a:r>
          </a:p>
        </p:txBody>
      </p:sp>
      <p:sp>
        <p:nvSpPr>
          <p:cNvPr id="35" name="TextBox 34"/>
          <p:cNvSpPr txBox="1"/>
          <p:nvPr/>
        </p:nvSpPr>
        <p:spPr>
          <a:xfrm>
            <a:off x="5862756" y="3278256"/>
            <a:ext cx="2903507" cy="584775"/>
          </a:xfrm>
          <a:prstGeom prst="rect">
            <a:avLst/>
          </a:prstGeom>
          <a:noFill/>
        </p:spPr>
        <p:txBody>
          <a:bodyPr wrap="square" rtlCol="0">
            <a:spAutoFit/>
          </a:bodyPr>
          <a:lstStyle/>
          <a:p>
            <a:pPr algn="ctr"/>
            <a:r>
              <a:rPr lang="en-US" sz="1600" dirty="0"/>
              <a:t>So you know if you have Hepatitis C or not</a:t>
            </a:r>
          </a:p>
        </p:txBody>
      </p:sp>
      <p:sp>
        <p:nvSpPr>
          <p:cNvPr id="36" name="Slide Number Placeholder 2"/>
          <p:cNvSpPr txBox="1">
            <a:spLocks/>
          </p:cNvSpPr>
          <p:nvPr/>
        </p:nvSpPr>
        <p:spPr>
          <a:xfrm>
            <a:off x="8642873" y="636710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99ECD7-AD25-4021-909F-AB2EC87BE5EC}" type="slidenum">
              <a:rPr lang="en-US" smtClean="0"/>
              <a:pPr/>
              <a:t>11</a:t>
            </a:fld>
            <a:endParaRPr lang="en-US"/>
          </a:p>
        </p:txBody>
      </p:sp>
      <p:pic>
        <p:nvPicPr>
          <p:cNvPr id="37" name="Graphic 4">
            <a:extLst>
              <a:ext uri="{FF2B5EF4-FFF2-40B4-BE49-F238E27FC236}">
                <a16:creationId xmlns:a16="http://schemas.microsoft.com/office/drawing/2014/main" id="{3B6FAD6B-EC88-4728-AD92-329AC80CABCB}"/>
              </a:ext>
            </a:extLst>
          </p:cNvPr>
          <p:cNvPicPr>
            <a:picLocks noChangeAspect="1"/>
          </p:cNvPicPr>
          <p:nvPr/>
        </p:nvPicPr>
        <p:blipFill>
          <a:blip r:embed="rId10">
            <a:extLst>
              <a:ext uri="{96DAC541-7B7A-43D3-8B79-37D633B846F1}">
                <asvg:svgBlip xmlns="" xmlns:asvg="http://schemas.microsoft.com/office/drawing/2016/SVG/main" r:embed="rId5"/>
              </a:ext>
            </a:extLst>
          </a:blip>
          <a:stretch>
            <a:fillRect/>
          </a:stretch>
        </p:blipFill>
        <p:spPr>
          <a:xfrm>
            <a:off x="9616464" y="4295439"/>
            <a:ext cx="796018" cy="1402774"/>
          </a:xfrm>
          <a:prstGeom prst="rect">
            <a:avLst/>
          </a:prstGeom>
        </p:spPr>
      </p:pic>
      <p:pic>
        <p:nvPicPr>
          <p:cNvPr id="38" name="Graphic 5">
            <a:extLst>
              <a:ext uri="{FF2B5EF4-FFF2-40B4-BE49-F238E27FC236}">
                <a16:creationId xmlns:a16="http://schemas.microsoft.com/office/drawing/2014/main" id="{DBF0B94F-E5BE-482E-A635-31C20DB797D9}"/>
              </a:ext>
            </a:extLst>
          </p:cNvPr>
          <p:cNvPicPr>
            <a:picLocks noChangeAspect="1"/>
          </p:cNvPicPr>
          <p:nvPr/>
        </p:nvPicPr>
        <p:blipFill>
          <a:blip r:embed="rId11">
            <a:extLst>
              <a:ext uri="{96DAC541-7B7A-43D3-8B79-37D633B846F1}">
                <asvg:svgBlip xmlns="" xmlns:asvg="http://schemas.microsoft.com/office/drawing/2016/SVG/main" r:embed="rId7"/>
              </a:ext>
            </a:extLst>
          </a:blip>
          <a:stretch>
            <a:fillRect/>
          </a:stretch>
        </p:blipFill>
        <p:spPr>
          <a:xfrm>
            <a:off x="10455692" y="4285502"/>
            <a:ext cx="656622" cy="1425486"/>
          </a:xfrm>
          <a:prstGeom prst="rect">
            <a:avLst/>
          </a:prstGeom>
        </p:spPr>
      </p:pic>
      <p:pic>
        <p:nvPicPr>
          <p:cNvPr id="39" name="Graphic 12">
            <a:extLst>
              <a:ext uri="{FF2B5EF4-FFF2-40B4-BE49-F238E27FC236}">
                <a16:creationId xmlns:a16="http://schemas.microsoft.com/office/drawing/2014/main" id="{0FA71F3F-1CA4-4D56-AEBC-3AA29B436B1E}"/>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601138" y="2211873"/>
            <a:ext cx="1187958" cy="1187958"/>
          </a:xfrm>
          <a:prstGeom prst="rect">
            <a:avLst/>
          </a:prstGeom>
        </p:spPr>
      </p:pic>
      <p:pic>
        <p:nvPicPr>
          <p:cNvPr id="40" name="Graphic 2">
            <a:extLst>
              <a:ext uri="{FF2B5EF4-FFF2-40B4-BE49-F238E27FC236}">
                <a16:creationId xmlns:a16="http://schemas.microsoft.com/office/drawing/2014/main" id="{34DAC2FD-672B-4CF9-A2D7-CF45B688CC6C}"/>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818263" y="4893225"/>
            <a:ext cx="992492" cy="837663"/>
          </a:xfrm>
          <a:prstGeom prst="rect">
            <a:avLst/>
          </a:prstGeom>
        </p:spPr>
      </p:pic>
      <p:pic>
        <p:nvPicPr>
          <p:cNvPr id="41" name="Graphic 14">
            <a:extLst>
              <a:ext uri="{FF2B5EF4-FFF2-40B4-BE49-F238E27FC236}">
                <a16:creationId xmlns:a16="http://schemas.microsoft.com/office/drawing/2014/main" id="{643BB011-B3A4-4833-BA4A-BF8653C267AF}"/>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6254214" y="4047447"/>
            <a:ext cx="2290077" cy="1842857"/>
          </a:xfrm>
          <a:prstGeom prst="rect">
            <a:avLst/>
          </a:prstGeom>
        </p:spPr>
      </p:pic>
      <p:pic>
        <p:nvPicPr>
          <p:cNvPr id="42" name="Graphic 22">
            <a:extLst>
              <a:ext uri="{FF2B5EF4-FFF2-40B4-BE49-F238E27FC236}">
                <a16:creationId xmlns:a16="http://schemas.microsoft.com/office/drawing/2014/main" id="{FD7AC635-B249-4DED-9C8D-F20021057C47}"/>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029750" y="2276002"/>
            <a:ext cx="828675" cy="1028700"/>
          </a:xfrm>
          <a:prstGeom prst="rect">
            <a:avLst/>
          </a:prstGeom>
        </p:spPr>
      </p:pic>
      <p:sp>
        <p:nvSpPr>
          <p:cNvPr id="43" name="TextBox 42"/>
          <p:cNvSpPr txBox="1"/>
          <p:nvPr/>
        </p:nvSpPr>
        <p:spPr>
          <a:xfrm>
            <a:off x="8793554" y="6036810"/>
            <a:ext cx="3005728" cy="584775"/>
          </a:xfrm>
          <a:prstGeom prst="rect">
            <a:avLst/>
          </a:prstGeom>
          <a:noFill/>
        </p:spPr>
        <p:txBody>
          <a:bodyPr wrap="square" rtlCol="0">
            <a:spAutoFit/>
          </a:bodyPr>
          <a:lstStyle/>
          <a:p>
            <a:pPr algn="ctr"/>
            <a:r>
              <a:rPr lang="en-US" sz="1600" dirty="0"/>
              <a:t>Prevent transmitting the </a:t>
            </a:r>
          </a:p>
          <a:p>
            <a:pPr algn="ctr"/>
            <a:r>
              <a:rPr lang="en-US" sz="1600" dirty="0"/>
              <a:t>virus to someone else</a:t>
            </a:r>
          </a:p>
        </p:txBody>
      </p:sp>
    </p:spTree>
    <p:extLst>
      <p:ext uri="{BB962C8B-B14F-4D97-AF65-F5344CB8AC3E}">
        <p14:creationId xmlns:p14="http://schemas.microsoft.com/office/powerpoint/2010/main" val="25468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3" grpId="0"/>
      <p:bldP spid="34" grpId="0"/>
      <p:bldP spid="35"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2326488" y="413147"/>
            <a:ext cx="9165919" cy="830997"/>
          </a:xfrm>
          <a:prstGeom prst="rect">
            <a:avLst/>
          </a:prstGeom>
          <a:noFill/>
        </p:spPr>
        <p:txBody>
          <a:bodyPr wrap="square" rtlCol="0">
            <a:spAutoFit/>
          </a:bodyPr>
          <a:lstStyle/>
          <a:p>
            <a:r>
              <a:rPr lang="en-AU" sz="4800" kern="1300" spc="100" dirty="0" smtClean="0">
                <a:latin typeface="Futura-ExtraBold" panose="020B0500000000000000" pitchFamily="34" charset="0"/>
              </a:rPr>
              <a:t>Testing for Hepatitis C</a:t>
            </a:r>
          </a:p>
        </p:txBody>
      </p:sp>
      <p:cxnSp>
        <p:nvCxnSpPr>
          <p:cNvPr id="8" name="Straight Connector 7"/>
          <p:cNvCxnSpPr>
            <a:cxnSpLocks/>
          </p:cNvCxnSpPr>
          <p:nvPr/>
        </p:nvCxnSpPr>
        <p:spPr>
          <a:xfrm>
            <a:off x="2506934" y="1462914"/>
            <a:ext cx="7452000" cy="0"/>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677684" y="2267268"/>
            <a:ext cx="2830832" cy="646331"/>
          </a:xfrm>
          <a:prstGeom prst="rect">
            <a:avLst/>
          </a:prstGeom>
          <a:noFill/>
        </p:spPr>
        <p:txBody>
          <a:bodyPr wrap="square" rtlCol="0">
            <a:spAutoFit/>
          </a:bodyPr>
          <a:lstStyle/>
          <a:p>
            <a:pPr algn="ctr"/>
            <a:r>
              <a:rPr lang="en-US" b="1" dirty="0" smtClean="0"/>
              <a:t>Blood tests are used to see if you have hepatitis C </a:t>
            </a:r>
            <a:endParaRPr lang="en-US" b="1" dirty="0"/>
          </a:p>
        </p:txBody>
      </p:sp>
      <p:sp>
        <p:nvSpPr>
          <p:cNvPr id="3" name="Slide Number Placeholder 2"/>
          <p:cNvSpPr>
            <a:spLocks noGrp="1"/>
          </p:cNvSpPr>
          <p:nvPr>
            <p:ph type="sldNum" sz="quarter" idx="12"/>
          </p:nvPr>
        </p:nvSpPr>
        <p:spPr>
          <a:xfrm>
            <a:off x="8642873" y="6367108"/>
            <a:ext cx="2743200" cy="365125"/>
          </a:xfrm>
        </p:spPr>
        <p:txBody>
          <a:bodyPr/>
          <a:lstStyle/>
          <a:p>
            <a:fld id="{A799ECD7-AD25-4021-909F-AB2EC87BE5EC}" type="slidenum">
              <a:rPr lang="en-US" smtClean="0"/>
              <a:t>12</a:t>
            </a:fld>
            <a:endParaRPr lang="en-US"/>
          </a:p>
        </p:txBody>
      </p:sp>
      <p:sp>
        <p:nvSpPr>
          <p:cNvPr id="21" name="TextBox 20"/>
          <p:cNvSpPr txBox="1"/>
          <p:nvPr/>
        </p:nvSpPr>
        <p:spPr>
          <a:xfrm>
            <a:off x="7073365" y="2267268"/>
            <a:ext cx="3861728" cy="338554"/>
          </a:xfrm>
          <a:prstGeom prst="rect">
            <a:avLst/>
          </a:prstGeom>
          <a:noFill/>
        </p:spPr>
        <p:txBody>
          <a:bodyPr wrap="square" rtlCol="0">
            <a:spAutoFit/>
          </a:bodyPr>
          <a:lstStyle/>
          <a:p>
            <a:pPr algn="ctr"/>
            <a:r>
              <a:rPr lang="en-US" sz="1600" dirty="0" smtClean="0"/>
              <a:t>Blood tests look for two things:</a:t>
            </a:r>
            <a:endParaRPr lang="en-US" sz="1600" dirty="0"/>
          </a:p>
        </p:txBody>
      </p:sp>
      <p:sp>
        <p:nvSpPr>
          <p:cNvPr id="22" name="Oval 21"/>
          <p:cNvSpPr/>
          <p:nvPr/>
        </p:nvSpPr>
        <p:spPr>
          <a:xfrm>
            <a:off x="6534029" y="3446638"/>
            <a:ext cx="2336594" cy="2079653"/>
          </a:xfrm>
          <a:prstGeom prst="ellipse">
            <a:avLst/>
          </a:prstGeom>
          <a:solidFill>
            <a:srgbClr val="1CA7D2"/>
          </a:solidFill>
          <a:ln>
            <a:solidFill>
              <a:srgbClr val="1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smtClean="0"/>
          </a:p>
          <a:p>
            <a:pPr algn="ctr"/>
            <a:r>
              <a:rPr lang="en-AU" sz="1600" b="1" dirty="0" smtClean="0"/>
              <a:t>Hep C  Antibody</a:t>
            </a:r>
          </a:p>
          <a:p>
            <a:pPr algn="ctr"/>
            <a:endParaRPr lang="en-AU" sz="1600" dirty="0"/>
          </a:p>
          <a:p>
            <a:pPr algn="ctr"/>
            <a:r>
              <a:rPr lang="en-AU" sz="1600" dirty="0" smtClean="0"/>
              <a:t>Tells if you have </a:t>
            </a:r>
            <a:r>
              <a:rPr lang="en-AU" sz="1600" b="1" u="sng" dirty="0" smtClean="0"/>
              <a:t>EVER </a:t>
            </a:r>
            <a:r>
              <a:rPr lang="en-AU" sz="1600" b="1" dirty="0" smtClean="0"/>
              <a:t> </a:t>
            </a:r>
            <a:r>
              <a:rPr lang="en-AU" sz="1600" dirty="0" smtClean="0"/>
              <a:t>had hepatitis C</a:t>
            </a:r>
            <a:endParaRPr lang="en-AU" sz="1600" b="1" u="sng" dirty="0"/>
          </a:p>
          <a:p>
            <a:pPr algn="ctr"/>
            <a:endParaRPr lang="en-AU" dirty="0"/>
          </a:p>
        </p:txBody>
      </p:sp>
      <p:sp>
        <p:nvSpPr>
          <p:cNvPr id="23" name="Oval 22"/>
          <p:cNvSpPr/>
          <p:nvPr/>
        </p:nvSpPr>
        <p:spPr>
          <a:xfrm>
            <a:off x="9245395" y="3446637"/>
            <a:ext cx="2214284" cy="20796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t>Hep C RNA </a:t>
            </a:r>
            <a:endParaRPr lang="en-AU" sz="1600" b="1" dirty="0"/>
          </a:p>
          <a:p>
            <a:pPr algn="ctr"/>
            <a:endParaRPr lang="en-AU" sz="1600" b="1" dirty="0" smtClean="0"/>
          </a:p>
          <a:p>
            <a:pPr algn="ctr"/>
            <a:r>
              <a:rPr lang="en-AU" sz="1600" b="1" dirty="0" smtClean="0"/>
              <a:t> </a:t>
            </a:r>
            <a:r>
              <a:rPr lang="en-AU" sz="1600" dirty="0" smtClean="0"/>
              <a:t>Tells if you have hepatitis C </a:t>
            </a:r>
            <a:r>
              <a:rPr lang="en-AU" sz="1600" b="1" u="sng" dirty="0" smtClean="0"/>
              <a:t>NOW</a:t>
            </a:r>
            <a:endParaRPr lang="en-AU" sz="1600" b="1" u="sng" dirty="0"/>
          </a:p>
          <a:p>
            <a:pPr algn="ctr"/>
            <a:endParaRPr lang="en-AU" dirty="0"/>
          </a:p>
        </p:txBody>
      </p:sp>
      <p:cxnSp>
        <p:nvCxnSpPr>
          <p:cNvPr id="4" name="Straight Arrow Connector 3"/>
          <p:cNvCxnSpPr/>
          <p:nvPr/>
        </p:nvCxnSpPr>
        <p:spPr>
          <a:xfrm flipH="1">
            <a:off x="7975076" y="2705493"/>
            <a:ext cx="509048" cy="6127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a:off x="9615340" y="2705493"/>
            <a:ext cx="593889" cy="61274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3" name="Graphic 12">
            <a:extLst>
              <a:ext uri="{FF2B5EF4-FFF2-40B4-BE49-F238E27FC236}">
                <a16:creationId xmlns:a16="http://schemas.microsoft.com/office/drawing/2014/main" id="{FB6F0F11-2E49-4F81-86B5-4E6964CFA99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203168" y="3140512"/>
            <a:ext cx="2010016" cy="2310363"/>
          </a:xfrm>
          <a:prstGeom prst="rect">
            <a:avLst/>
          </a:prstGeom>
        </p:spPr>
      </p:pic>
    </p:spTree>
    <p:extLst>
      <p:ext uri="{BB962C8B-B14F-4D97-AF65-F5344CB8AC3E}">
        <p14:creationId xmlns:p14="http://schemas.microsoft.com/office/powerpoint/2010/main" val="31026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046833" y="941975"/>
            <a:ext cx="8434849" cy="769441"/>
          </a:xfrm>
          <a:prstGeom prst="rect">
            <a:avLst/>
          </a:prstGeom>
          <a:noFill/>
        </p:spPr>
        <p:txBody>
          <a:bodyPr wrap="square" rtlCol="0">
            <a:spAutoFit/>
          </a:bodyPr>
          <a:lstStyle/>
          <a:p>
            <a:r>
              <a:rPr lang="en-AU" sz="4400" kern="1300" spc="100" dirty="0" smtClean="0">
                <a:latin typeface="Futura-ExtraBold" panose="020B0500000000000000" pitchFamily="34" charset="0"/>
              </a:rPr>
              <a:t>Do I have Hepatitis C now?</a:t>
            </a:r>
            <a:endParaRPr lang="en-US" sz="4400" kern="1300" spc="100" dirty="0">
              <a:latin typeface="Futura-ExtraBold" panose="020B0500000000000000" pitchFamily="34" charset="0"/>
            </a:endParaRPr>
          </a:p>
        </p:txBody>
      </p:sp>
      <p:cxnSp>
        <p:nvCxnSpPr>
          <p:cNvPr id="3" name="Straight Connector 2"/>
          <p:cNvCxnSpPr>
            <a:cxnSpLocks/>
          </p:cNvCxnSpPr>
          <p:nvPr/>
        </p:nvCxnSpPr>
        <p:spPr>
          <a:xfrm>
            <a:off x="3423820" y="1693975"/>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10" name="Oval 9"/>
          <p:cNvSpPr/>
          <p:nvPr/>
        </p:nvSpPr>
        <p:spPr>
          <a:xfrm>
            <a:off x="2114550" y="2066925"/>
            <a:ext cx="1309271" cy="1299060"/>
          </a:xfrm>
          <a:prstGeom prst="ellipse">
            <a:avLst/>
          </a:prstGeom>
          <a:solidFill>
            <a:srgbClr val="1CA7D2"/>
          </a:solidFill>
          <a:ln>
            <a:solidFill>
              <a:srgbClr val="1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t>Ab</a:t>
            </a:r>
            <a:r>
              <a:rPr lang="en-AU" sz="3200" b="1" dirty="0" smtClean="0"/>
              <a:t> </a:t>
            </a:r>
            <a:r>
              <a:rPr lang="en-AU" sz="2800" b="1" dirty="0" smtClean="0"/>
              <a:t>+</a:t>
            </a:r>
          </a:p>
        </p:txBody>
      </p:sp>
      <p:sp>
        <p:nvSpPr>
          <p:cNvPr id="11" name="Oval 10"/>
          <p:cNvSpPr/>
          <p:nvPr/>
        </p:nvSpPr>
        <p:spPr>
          <a:xfrm>
            <a:off x="2114550" y="3661807"/>
            <a:ext cx="1309271" cy="1299060"/>
          </a:xfrm>
          <a:prstGeom prst="ellipse">
            <a:avLst/>
          </a:prstGeom>
          <a:solidFill>
            <a:srgbClr val="1CA7D2"/>
          </a:solidFill>
          <a:ln>
            <a:solidFill>
              <a:srgbClr val="1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t>Ab </a:t>
            </a:r>
            <a:r>
              <a:rPr lang="en-AU" sz="2800" b="1" dirty="0" smtClean="0"/>
              <a:t>+</a:t>
            </a:r>
          </a:p>
        </p:txBody>
      </p:sp>
      <p:sp>
        <p:nvSpPr>
          <p:cNvPr id="12" name="Oval 11"/>
          <p:cNvSpPr/>
          <p:nvPr/>
        </p:nvSpPr>
        <p:spPr>
          <a:xfrm>
            <a:off x="2114549" y="5256689"/>
            <a:ext cx="1309271" cy="1299060"/>
          </a:xfrm>
          <a:prstGeom prst="ellipse">
            <a:avLst/>
          </a:prstGeom>
          <a:solidFill>
            <a:srgbClr val="1CA7D2"/>
          </a:solidFill>
          <a:ln>
            <a:solidFill>
              <a:srgbClr val="1C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t>Ab</a:t>
            </a:r>
            <a:r>
              <a:rPr lang="en-AU" sz="2800" b="1" dirty="0" smtClean="0"/>
              <a:t> -</a:t>
            </a:r>
          </a:p>
        </p:txBody>
      </p:sp>
      <p:sp>
        <p:nvSpPr>
          <p:cNvPr id="13" name="Oval 12"/>
          <p:cNvSpPr/>
          <p:nvPr/>
        </p:nvSpPr>
        <p:spPr>
          <a:xfrm>
            <a:off x="5086350" y="2066925"/>
            <a:ext cx="1390650" cy="12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b="1" dirty="0" smtClean="0"/>
              <a:t>RNA</a:t>
            </a:r>
            <a:r>
              <a:rPr lang="en-AU" sz="2400" b="1" dirty="0" smtClean="0"/>
              <a:t> </a:t>
            </a:r>
            <a:r>
              <a:rPr lang="en-AU" sz="2800" b="1" dirty="0" smtClean="0"/>
              <a:t>+</a:t>
            </a:r>
          </a:p>
        </p:txBody>
      </p:sp>
      <p:sp>
        <p:nvSpPr>
          <p:cNvPr id="14" name="Oval 13"/>
          <p:cNvSpPr/>
          <p:nvPr/>
        </p:nvSpPr>
        <p:spPr>
          <a:xfrm>
            <a:off x="5086350" y="3568387"/>
            <a:ext cx="1390650" cy="12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b="1" dirty="0" smtClean="0"/>
              <a:t>RNA</a:t>
            </a:r>
            <a:r>
              <a:rPr lang="en-AU" sz="2800" b="1" dirty="0" smtClean="0"/>
              <a:t> </a:t>
            </a:r>
            <a:r>
              <a:rPr lang="en-AU" sz="3000" b="1" dirty="0" smtClean="0"/>
              <a:t>-</a:t>
            </a:r>
          </a:p>
        </p:txBody>
      </p:sp>
      <p:sp>
        <p:nvSpPr>
          <p:cNvPr id="15" name="Oval 14"/>
          <p:cNvSpPr/>
          <p:nvPr/>
        </p:nvSpPr>
        <p:spPr>
          <a:xfrm>
            <a:off x="5086350" y="5256689"/>
            <a:ext cx="1390650" cy="12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b="1" dirty="0" smtClean="0"/>
              <a:t>RNA</a:t>
            </a:r>
            <a:r>
              <a:rPr lang="en-AU" sz="2400" b="1" dirty="0" smtClean="0"/>
              <a:t> </a:t>
            </a:r>
            <a:r>
              <a:rPr lang="en-AU" sz="3000" b="1" dirty="0" smtClean="0"/>
              <a:t>-</a:t>
            </a:r>
          </a:p>
        </p:txBody>
      </p:sp>
      <p:sp>
        <p:nvSpPr>
          <p:cNvPr id="19" name="Equal 18"/>
          <p:cNvSpPr/>
          <p:nvPr/>
        </p:nvSpPr>
        <p:spPr>
          <a:xfrm>
            <a:off x="7077075" y="2525955"/>
            <a:ext cx="581025" cy="295275"/>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1"/>
                </a:solidFill>
              </a:ln>
              <a:solidFill>
                <a:schemeClr val="tx1"/>
              </a:solidFill>
            </a:endParaRPr>
          </a:p>
        </p:txBody>
      </p:sp>
      <p:sp>
        <p:nvSpPr>
          <p:cNvPr id="20" name="Equal 19"/>
          <p:cNvSpPr/>
          <p:nvPr/>
        </p:nvSpPr>
        <p:spPr>
          <a:xfrm>
            <a:off x="7077074" y="4070279"/>
            <a:ext cx="581025" cy="295275"/>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1"/>
                </a:solidFill>
              </a:ln>
              <a:solidFill>
                <a:schemeClr val="tx1"/>
              </a:solidFill>
            </a:endParaRPr>
          </a:p>
        </p:txBody>
      </p:sp>
      <p:sp>
        <p:nvSpPr>
          <p:cNvPr id="21" name="Equal 20"/>
          <p:cNvSpPr/>
          <p:nvPr/>
        </p:nvSpPr>
        <p:spPr>
          <a:xfrm>
            <a:off x="7129460" y="5758581"/>
            <a:ext cx="581025" cy="295275"/>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1"/>
                </a:solidFill>
              </a:ln>
              <a:solidFill>
                <a:schemeClr val="tx1"/>
              </a:solidFill>
            </a:endParaRPr>
          </a:p>
        </p:txBody>
      </p:sp>
      <p:sp>
        <p:nvSpPr>
          <p:cNvPr id="22" name="TextBox 21"/>
          <p:cNvSpPr txBox="1"/>
          <p:nvPr/>
        </p:nvSpPr>
        <p:spPr>
          <a:xfrm>
            <a:off x="7950728" y="2475398"/>
            <a:ext cx="2667000" cy="369332"/>
          </a:xfrm>
          <a:prstGeom prst="rect">
            <a:avLst/>
          </a:prstGeom>
          <a:noFill/>
        </p:spPr>
        <p:txBody>
          <a:bodyPr wrap="square" rtlCol="0">
            <a:spAutoFit/>
          </a:bodyPr>
          <a:lstStyle/>
          <a:p>
            <a:r>
              <a:rPr lang="en-AU" dirty="0" smtClean="0"/>
              <a:t>You have Hepatitis C </a:t>
            </a:r>
            <a:r>
              <a:rPr lang="en-AU" b="1" u="sng" dirty="0" smtClean="0"/>
              <a:t>NOW</a:t>
            </a:r>
            <a:endParaRPr lang="en-AU" u="sng" dirty="0"/>
          </a:p>
        </p:txBody>
      </p:sp>
      <p:sp>
        <p:nvSpPr>
          <p:cNvPr id="23" name="TextBox 22"/>
          <p:cNvSpPr txBox="1"/>
          <p:nvPr/>
        </p:nvSpPr>
        <p:spPr>
          <a:xfrm>
            <a:off x="7950728" y="3894750"/>
            <a:ext cx="2667000" cy="646331"/>
          </a:xfrm>
          <a:prstGeom prst="rect">
            <a:avLst/>
          </a:prstGeom>
          <a:noFill/>
        </p:spPr>
        <p:txBody>
          <a:bodyPr wrap="square" rtlCol="0">
            <a:spAutoFit/>
          </a:bodyPr>
          <a:lstStyle/>
          <a:p>
            <a:r>
              <a:rPr lang="en-AU" dirty="0" smtClean="0"/>
              <a:t>You have had Hepatitis C in the </a:t>
            </a:r>
            <a:r>
              <a:rPr lang="en-AU" b="1" u="sng" dirty="0" smtClean="0"/>
              <a:t>PAST</a:t>
            </a:r>
            <a:r>
              <a:rPr lang="en-AU" b="1" dirty="0" smtClean="0"/>
              <a:t> </a:t>
            </a:r>
            <a:r>
              <a:rPr lang="en-AU" dirty="0" smtClean="0"/>
              <a:t>but not now</a:t>
            </a:r>
            <a:endParaRPr lang="en-AU" dirty="0"/>
          </a:p>
        </p:txBody>
      </p:sp>
      <p:sp>
        <p:nvSpPr>
          <p:cNvPr id="24" name="TextBox 23"/>
          <p:cNvSpPr txBox="1"/>
          <p:nvPr/>
        </p:nvSpPr>
        <p:spPr>
          <a:xfrm>
            <a:off x="8026928" y="5583052"/>
            <a:ext cx="2667000" cy="646331"/>
          </a:xfrm>
          <a:prstGeom prst="rect">
            <a:avLst/>
          </a:prstGeom>
          <a:noFill/>
        </p:spPr>
        <p:txBody>
          <a:bodyPr wrap="square" rtlCol="0">
            <a:spAutoFit/>
          </a:bodyPr>
          <a:lstStyle/>
          <a:p>
            <a:r>
              <a:rPr lang="en-AU" dirty="0" smtClean="0"/>
              <a:t>You have </a:t>
            </a:r>
            <a:r>
              <a:rPr lang="en-AU" b="1" u="sng" dirty="0" smtClean="0"/>
              <a:t>NEVER </a:t>
            </a:r>
            <a:r>
              <a:rPr lang="en-AU" dirty="0" smtClean="0"/>
              <a:t>had Hepatitis C</a:t>
            </a:r>
            <a:endParaRPr lang="en-AU" u="sng" dirty="0"/>
          </a:p>
        </p:txBody>
      </p:sp>
      <p:sp>
        <p:nvSpPr>
          <p:cNvPr id="4" name="Slide Number Placeholder 3"/>
          <p:cNvSpPr>
            <a:spLocks noGrp="1"/>
          </p:cNvSpPr>
          <p:nvPr>
            <p:ph type="sldNum" sz="quarter" idx="12"/>
          </p:nvPr>
        </p:nvSpPr>
        <p:spPr/>
        <p:txBody>
          <a:bodyPr/>
          <a:lstStyle/>
          <a:p>
            <a:fld id="{A799ECD7-AD25-4021-909F-AB2EC87BE5EC}" type="slidenum">
              <a:rPr lang="en-US" smtClean="0"/>
              <a:t>13</a:t>
            </a:fld>
            <a:endParaRPr lang="en-US"/>
          </a:p>
        </p:txBody>
      </p:sp>
      <p:sp>
        <p:nvSpPr>
          <p:cNvPr id="5" name="TextBox 4"/>
          <p:cNvSpPr txBox="1"/>
          <p:nvPr/>
        </p:nvSpPr>
        <p:spPr>
          <a:xfrm>
            <a:off x="4059028" y="2351142"/>
            <a:ext cx="494852" cy="769441"/>
          </a:xfrm>
          <a:prstGeom prst="rect">
            <a:avLst/>
          </a:prstGeom>
          <a:noFill/>
        </p:spPr>
        <p:txBody>
          <a:bodyPr wrap="square" rtlCol="0">
            <a:spAutoFit/>
          </a:bodyPr>
          <a:lstStyle/>
          <a:p>
            <a:r>
              <a:rPr lang="en-AU" sz="4400" b="1" dirty="0" smtClean="0"/>
              <a:t>&amp;</a:t>
            </a:r>
            <a:endParaRPr lang="en-AU" sz="4400" b="1" dirty="0"/>
          </a:p>
        </p:txBody>
      </p:sp>
      <p:sp>
        <p:nvSpPr>
          <p:cNvPr id="26" name="TextBox 25"/>
          <p:cNvSpPr txBox="1"/>
          <p:nvPr/>
        </p:nvSpPr>
        <p:spPr>
          <a:xfrm>
            <a:off x="4059028" y="3959298"/>
            <a:ext cx="494852" cy="769441"/>
          </a:xfrm>
          <a:prstGeom prst="rect">
            <a:avLst/>
          </a:prstGeom>
          <a:noFill/>
        </p:spPr>
        <p:txBody>
          <a:bodyPr wrap="square" rtlCol="0">
            <a:spAutoFit/>
          </a:bodyPr>
          <a:lstStyle/>
          <a:p>
            <a:r>
              <a:rPr lang="en-AU" sz="4400" b="1" dirty="0" smtClean="0"/>
              <a:t>&amp;</a:t>
            </a:r>
            <a:endParaRPr lang="en-AU" sz="4400" b="1" dirty="0"/>
          </a:p>
        </p:txBody>
      </p:sp>
      <p:sp>
        <p:nvSpPr>
          <p:cNvPr id="27" name="TextBox 26"/>
          <p:cNvSpPr txBox="1"/>
          <p:nvPr/>
        </p:nvSpPr>
        <p:spPr>
          <a:xfrm>
            <a:off x="4046618" y="5583052"/>
            <a:ext cx="494852" cy="769441"/>
          </a:xfrm>
          <a:prstGeom prst="rect">
            <a:avLst/>
          </a:prstGeom>
          <a:noFill/>
        </p:spPr>
        <p:txBody>
          <a:bodyPr wrap="square" rtlCol="0">
            <a:spAutoFit/>
          </a:bodyPr>
          <a:lstStyle/>
          <a:p>
            <a:r>
              <a:rPr lang="en-AU" sz="4400" b="1" dirty="0" smtClean="0"/>
              <a:t>&amp;</a:t>
            </a:r>
            <a:endParaRPr lang="en-AU" sz="4400" b="1" dirty="0"/>
          </a:p>
        </p:txBody>
      </p:sp>
    </p:spTree>
    <p:extLst>
      <p:ext uri="{BB962C8B-B14F-4D97-AF65-F5344CB8AC3E}">
        <p14:creationId xmlns:p14="http://schemas.microsoft.com/office/powerpoint/2010/main" val="136395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769184" y="100517"/>
            <a:ext cx="8434849" cy="2123658"/>
          </a:xfrm>
          <a:prstGeom prst="rect">
            <a:avLst/>
          </a:prstGeom>
          <a:noFill/>
        </p:spPr>
        <p:txBody>
          <a:bodyPr wrap="square" rtlCol="0">
            <a:spAutoFit/>
          </a:bodyPr>
          <a:lstStyle/>
          <a:p>
            <a:r>
              <a:rPr lang="en-AU" sz="4400" kern="1300" spc="100" dirty="0" smtClean="0">
                <a:latin typeface="Futura-ExtraBold" panose="020B0500000000000000" pitchFamily="34" charset="0"/>
              </a:rPr>
              <a:t>Recap: What are the tests for liver disease when hepatitis C is present</a:t>
            </a:r>
            <a:endParaRPr lang="en-US" sz="4400" kern="1300" spc="100" dirty="0">
              <a:latin typeface="Futura-ExtraBold" panose="020B0500000000000000" pitchFamily="34" charset="0"/>
            </a:endParaRPr>
          </a:p>
        </p:txBody>
      </p:sp>
      <p:cxnSp>
        <p:nvCxnSpPr>
          <p:cNvPr id="3" name="Straight Connector 2"/>
          <p:cNvCxnSpPr>
            <a:cxnSpLocks/>
          </p:cNvCxnSpPr>
          <p:nvPr/>
        </p:nvCxnSpPr>
        <p:spPr>
          <a:xfrm>
            <a:off x="2906701" y="832178"/>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ide Number Placeholder 3"/>
          <p:cNvSpPr>
            <a:spLocks noGrp="1"/>
          </p:cNvSpPr>
          <p:nvPr>
            <p:ph type="sldNum" sz="quarter" idx="12"/>
          </p:nvPr>
        </p:nvSpPr>
        <p:spPr/>
        <p:txBody>
          <a:bodyPr/>
          <a:lstStyle/>
          <a:p>
            <a:fld id="{A799ECD7-AD25-4021-909F-AB2EC87BE5EC}" type="slidenum">
              <a:rPr lang="en-US" smtClean="0"/>
              <a:t>14</a:t>
            </a:fld>
            <a:endParaRPr lang="en-US"/>
          </a:p>
        </p:txBody>
      </p:sp>
      <p:pic>
        <p:nvPicPr>
          <p:cNvPr id="25" name="Graphic 15">
            <a:extLst>
              <a:ext uri="{FF2B5EF4-FFF2-40B4-BE49-F238E27FC236}">
                <a16:creationId xmlns:a16="http://schemas.microsoft.com/office/drawing/2014/main" id="{3262A545-19B8-4243-9F63-3922A6EFFD9E}"/>
              </a:ext>
            </a:extLst>
          </p:cNvPr>
          <p:cNvPicPr>
            <a:picLocks noChangeAspect="1"/>
          </p:cNvPicPr>
          <p:nvPr/>
        </p:nvPicPr>
        <p:blipFill>
          <a:blip r:embed="rId4">
            <a:extLst>
              <a:ext uri="{96DAC541-7B7A-43D3-8B79-37D633B846F1}">
                <asvg:svgBlip xmlns="" xmlns:asvg="http://schemas.microsoft.com/office/drawing/2016/SVG/main" r:embed="rId10"/>
              </a:ext>
            </a:extLst>
          </a:blip>
          <a:stretch>
            <a:fillRect/>
          </a:stretch>
        </p:blipFill>
        <p:spPr>
          <a:xfrm>
            <a:off x="1822057" y="2707240"/>
            <a:ext cx="1732424" cy="1991292"/>
          </a:xfrm>
          <a:prstGeom prst="rect">
            <a:avLst/>
          </a:prstGeom>
        </p:spPr>
      </p:pic>
      <p:pic>
        <p:nvPicPr>
          <p:cNvPr id="28" name="Graphic 3">
            <a:extLst>
              <a:ext uri="{FF2B5EF4-FFF2-40B4-BE49-F238E27FC236}">
                <a16:creationId xmlns:a16="http://schemas.microsoft.com/office/drawing/2014/main" id="{5BDCCFCE-86E9-43E9-A4E7-18BD0E5CB305}"/>
              </a:ext>
            </a:extLst>
          </p:cNvPr>
          <p:cNvPicPr>
            <a:picLocks noChangeAspect="1"/>
          </p:cNvPicPr>
          <p:nvPr/>
        </p:nvPicPr>
        <p:blipFill>
          <a:blip r:embed="rId11">
            <a:extLst>
              <a:ext uri="{96DAC541-7B7A-43D3-8B79-37D633B846F1}">
                <asvg:svgBlip xmlns="" xmlns:asvg="http://schemas.microsoft.com/office/drawing/2016/SVG/main" r:embed="rId9"/>
              </a:ext>
            </a:extLst>
          </a:blip>
          <a:stretch>
            <a:fillRect/>
          </a:stretch>
        </p:blipFill>
        <p:spPr>
          <a:xfrm>
            <a:off x="8382793" y="2638338"/>
            <a:ext cx="2486949" cy="2060194"/>
          </a:xfrm>
          <a:prstGeom prst="rect">
            <a:avLst/>
          </a:prstGeom>
        </p:spPr>
      </p:pic>
      <p:sp>
        <p:nvSpPr>
          <p:cNvPr id="6" name="TextBox 5"/>
          <p:cNvSpPr txBox="1"/>
          <p:nvPr/>
        </p:nvSpPr>
        <p:spPr>
          <a:xfrm>
            <a:off x="1086385" y="5115609"/>
            <a:ext cx="3365598" cy="646331"/>
          </a:xfrm>
          <a:prstGeom prst="rect">
            <a:avLst/>
          </a:prstGeom>
          <a:noFill/>
        </p:spPr>
        <p:txBody>
          <a:bodyPr wrap="square" rtlCol="0">
            <a:spAutoFit/>
          </a:bodyPr>
          <a:lstStyle/>
          <a:p>
            <a:pPr algn="ctr"/>
            <a:r>
              <a:rPr lang="en-AU" dirty="0" smtClean="0"/>
              <a:t>Liver Function Tests (LFT) see how well your liver is working</a:t>
            </a:r>
            <a:endParaRPr lang="en-AU" dirty="0"/>
          </a:p>
        </p:txBody>
      </p:sp>
      <p:sp>
        <p:nvSpPr>
          <p:cNvPr id="29" name="TextBox 28"/>
          <p:cNvSpPr txBox="1"/>
          <p:nvPr/>
        </p:nvSpPr>
        <p:spPr>
          <a:xfrm>
            <a:off x="8165036" y="5201130"/>
            <a:ext cx="2922462" cy="646331"/>
          </a:xfrm>
          <a:prstGeom prst="rect">
            <a:avLst/>
          </a:prstGeom>
          <a:noFill/>
        </p:spPr>
        <p:txBody>
          <a:bodyPr wrap="square" rtlCol="0">
            <a:spAutoFit/>
          </a:bodyPr>
          <a:lstStyle/>
          <a:p>
            <a:pPr algn="ctr"/>
            <a:r>
              <a:rPr lang="en-AU" dirty="0" smtClean="0"/>
              <a:t>A </a:t>
            </a:r>
            <a:r>
              <a:rPr lang="en-AU" dirty="0" err="1" smtClean="0"/>
              <a:t>Fibroscan</a:t>
            </a:r>
            <a:r>
              <a:rPr lang="en-AU" dirty="0" smtClean="0"/>
              <a:t> tells how much scarring is on your liver </a:t>
            </a:r>
            <a:endParaRPr lang="en-AU" dirty="0"/>
          </a:p>
        </p:txBody>
      </p:sp>
    </p:spTree>
    <p:extLst>
      <p:ext uri="{BB962C8B-B14F-4D97-AF65-F5344CB8AC3E}">
        <p14:creationId xmlns:p14="http://schemas.microsoft.com/office/powerpoint/2010/main" val="403417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517554" y="157192"/>
            <a:ext cx="9165919" cy="646331"/>
          </a:xfrm>
          <a:prstGeom prst="rect">
            <a:avLst/>
          </a:prstGeom>
          <a:noFill/>
        </p:spPr>
        <p:txBody>
          <a:bodyPr wrap="square" rtlCol="0">
            <a:spAutoFit/>
          </a:bodyPr>
          <a:lstStyle/>
          <a:p>
            <a:r>
              <a:rPr lang="en-AU" sz="3600" kern="1300" spc="100" dirty="0" smtClean="0">
                <a:latin typeface="Futura-ExtraBold" panose="020B0500000000000000" pitchFamily="34" charset="0"/>
              </a:rPr>
              <a:t>What strain of Hepatitis C do you have?</a:t>
            </a:r>
            <a:endParaRPr lang="en-US" sz="3600" kern="1300" spc="100" dirty="0">
              <a:latin typeface="Futura-ExtraBold" panose="020B0500000000000000" pitchFamily="34" charset="0"/>
            </a:endParaRPr>
          </a:p>
        </p:txBody>
      </p:sp>
      <p:cxnSp>
        <p:nvCxnSpPr>
          <p:cNvPr id="3" name="Straight Connector 2"/>
          <p:cNvCxnSpPr>
            <a:cxnSpLocks/>
          </p:cNvCxnSpPr>
          <p:nvPr/>
        </p:nvCxnSpPr>
        <p:spPr>
          <a:xfrm>
            <a:off x="2532173" y="1347684"/>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2430054" y="1384091"/>
            <a:ext cx="7585580" cy="2862322"/>
          </a:xfrm>
          <a:prstGeom prst="rect">
            <a:avLst/>
          </a:prstGeom>
          <a:noFill/>
        </p:spPr>
        <p:txBody>
          <a:bodyPr wrap="square" rtlCol="0">
            <a:spAutoFit/>
          </a:bodyPr>
          <a:lstStyle/>
          <a:p>
            <a:pPr algn="ctr"/>
            <a:r>
              <a:rPr lang="en-AU" dirty="0" smtClean="0">
                <a:latin typeface="Futura-ExtraBold" panose="020B0500000000000000"/>
              </a:rPr>
              <a:t>There are several strains of Hepatitis C called </a:t>
            </a:r>
            <a:r>
              <a:rPr lang="en-AU" b="1" u="sng" dirty="0" smtClean="0">
                <a:latin typeface="Futura-ExtraBold" panose="020B0500000000000000"/>
              </a:rPr>
              <a:t>‘genotypes’</a:t>
            </a:r>
            <a:endParaRPr lang="en-AU" b="1" u="sng" dirty="0">
              <a:latin typeface="Futura-ExtraBold" panose="020B0500000000000000"/>
            </a:endParaRPr>
          </a:p>
          <a:p>
            <a:pPr algn="ctr"/>
            <a:endParaRPr lang="en-AU" b="1" dirty="0" smtClean="0">
              <a:latin typeface="Futura-ExtraBold" panose="020B0500000000000000"/>
            </a:endParaRPr>
          </a:p>
          <a:p>
            <a:pPr algn="ctr"/>
            <a:r>
              <a:rPr lang="en-AU" b="1" dirty="0" smtClean="0">
                <a:latin typeface="Futura-ExtraBold" panose="020B0500000000000000"/>
              </a:rPr>
              <a:t>All genotypes can be cured</a:t>
            </a:r>
          </a:p>
          <a:p>
            <a:pPr algn="ctr"/>
            <a:endParaRPr lang="en-AU" b="1" dirty="0">
              <a:latin typeface="Futura-ExtraBold" panose="020B0500000000000000"/>
            </a:endParaRPr>
          </a:p>
          <a:p>
            <a:pPr algn="ctr"/>
            <a:r>
              <a:rPr lang="en-AU" dirty="0" smtClean="0">
                <a:latin typeface="Futura-ExtraBold" panose="020B0500000000000000"/>
              </a:rPr>
              <a:t>Your doctor or nurse will choose the best treatment for you depending on your genotype and whether you have liver damage</a:t>
            </a:r>
          </a:p>
          <a:p>
            <a:pPr algn="ctr"/>
            <a:endParaRPr lang="en-AU" dirty="0">
              <a:latin typeface="Futura-ExtraBold" panose="020B0500000000000000"/>
            </a:endParaRPr>
          </a:p>
          <a:p>
            <a:pPr algn="ctr"/>
            <a:r>
              <a:rPr lang="en-AU" dirty="0" smtClean="0">
                <a:latin typeface="Futura-ExtraBold" panose="020B0500000000000000"/>
              </a:rPr>
              <a:t>There are 6 genotypes:</a:t>
            </a:r>
            <a:endParaRPr lang="en-AU" dirty="0">
              <a:latin typeface="Futura-ExtraBold" panose="020B0500000000000000"/>
            </a:endParaRPr>
          </a:p>
        </p:txBody>
      </p:sp>
      <p:sp>
        <p:nvSpPr>
          <p:cNvPr id="11" name="TextBox 10"/>
          <p:cNvSpPr txBox="1"/>
          <p:nvPr/>
        </p:nvSpPr>
        <p:spPr>
          <a:xfrm>
            <a:off x="4467560" y="4136152"/>
            <a:ext cx="3878998" cy="2585323"/>
          </a:xfrm>
          <a:prstGeom prst="rect">
            <a:avLst/>
          </a:prstGeom>
          <a:noFill/>
          <a:ln w="38100">
            <a:noFill/>
          </a:ln>
        </p:spPr>
        <p:txBody>
          <a:bodyPr wrap="square" rtlCol="0">
            <a:spAutoFit/>
          </a:bodyPr>
          <a:lstStyle/>
          <a:p>
            <a:pPr algn="ctr"/>
            <a:endParaRPr lang="en-AU" dirty="0">
              <a:latin typeface="Futura-ExtraBold" panose="020B0500000000000000"/>
            </a:endParaRPr>
          </a:p>
          <a:p>
            <a:pPr algn="ctr"/>
            <a:r>
              <a:rPr lang="en-AU" dirty="0" smtClean="0">
                <a:latin typeface="Futura-ExtraBold" panose="020B0500000000000000"/>
              </a:rPr>
              <a:t>Genotype </a:t>
            </a:r>
            <a:r>
              <a:rPr lang="en-AU" dirty="0">
                <a:latin typeface="Futura-ExtraBold" panose="020B0500000000000000"/>
              </a:rPr>
              <a:t>1      Genotype 4</a:t>
            </a:r>
          </a:p>
          <a:p>
            <a:pPr algn="ctr"/>
            <a:r>
              <a:rPr lang="en-AU" dirty="0" smtClean="0">
                <a:latin typeface="Futura-ExtraBold" panose="020B0500000000000000"/>
              </a:rPr>
              <a:t> </a:t>
            </a:r>
            <a:br>
              <a:rPr lang="en-AU" dirty="0" smtClean="0">
                <a:latin typeface="Futura-ExtraBold" panose="020B0500000000000000"/>
              </a:rPr>
            </a:br>
            <a:endParaRPr lang="en-AU" dirty="0" smtClean="0">
              <a:latin typeface="Futura-ExtraBold" panose="020B0500000000000000"/>
            </a:endParaRPr>
          </a:p>
          <a:p>
            <a:pPr algn="ctr"/>
            <a:r>
              <a:rPr lang="en-AU" dirty="0" smtClean="0">
                <a:latin typeface="Futura-ExtraBold" panose="020B0500000000000000"/>
              </a:rPr>
              <a:t>Genotype 2      Genotype </a:t>
            </a:r>
            <a:r>
              <a:rPr lang="en-AU" dirty="0">
                <a:latin typeface="Futura-ExtraBold" panose="020B0500000000000000"/>
              </a:rPr>
              <a:t>5</a:t>
            </a:r>
          </a:p>
          <a:p>
            <a:pPr algn="ctr"/>
            <a:r>
              <a:rPr lang="en-AU" dirty="0" smtClean="0">
                <a:latin typeface="Futura-ExtraBold" panose="020B0500000000000000"/>
              </a:rPr>
              <a:t/>
            </a:r>
            <a:br>
              <a:rPr lang="en-AU" dirty="0" smtClean="0">
                <a:latin typeface="Futura-ExtraBold" panose="020B0500000000000000"/>
              </a:rPr>
            </a:br>
            <a:endParaRPr lang="en-AU" dirty="0" smtClean="0">
              <a:latin typeface="Futura-ExtraBold" panose="020B0500000000000000"/>
            </a:endParaRPr>
          </a:p>
          <a:p>
            <a:pPr algn="ctr"/>
            <a:r>
              <a:rPr lang="en-AU" dirty="0" smtClean="0">
                <a:latin typeface="Futura-ExtraBold" panose="020B0500000000000000"/>
              </a:rPr>
              <a:t>Genotype 3      Genotype 6</a:t>
            </a:r>
            <a:br>
              <a:rPr lang="en-AU" dirty="0" smtClean="0">
                <a:latin typeface="Futura-ExtraBold" panose="020B0500000000000000"/>
              </a:rPr>
            </a:br>
            <a:endParaRPr lang="en-AU" dirty="0" smtClean="0">
              <a:latin typeface="Futura-ExtraBold" panose="020B0500000000000000"/>
            </a:endParaRPr>
          </a:p>
        </p:txBody>
      </p:sp>
      <p:sp>
        <p:nvSpPr>
          <p:cNvPr id="8" name="TextBox 7"/>
          <p:cNvSpPr txBox="1"/>
          <p:nvPr/>
        </p:nvSpPr>
        <p:spPr>
          <a:xfrm>
            <a:off x="265687" y="5160143"/>
            <a:ext cx="3659423" cy="646331"/>
          </a:xfrm>
          <a:prstGeom prst="rect">
            <a:avLst/>
          </a:prstGeom>
          <a:noFill/>
          <a:ln w="28575">
            <a:solidFill>
              <a:srgbClr val="FF0000"/>
            </a:solidFill>
          </a:ln>
        </p:spPr>
        <p:txBody>
          <a:bodyPr wrap="square" rtlCol="0">
            <a:spAutoFit/>
          </a:bodyPr>
          <a:lstStyle/>
          <a:p>
            <a:pPr algn="ctr"/>
            <a:r>
              <a:rPr lang="en-AU" dirty="0" smtClean="0">
                <a:latin typeface="Futura-ExtraBold" panose="020B0500000000000000"/>
              </a:rPr>
              <a:t>Most common genotypes in Australia</a:t>
            </a:r>
          </a:p>
        </p:txBody>
      </p:sp>
      <p:cxnSp>
        <p:nvCxnSpPr>
          <p:cNvPr id="6" name="Straight Arrow Connector 5"/>
          <p:cNvCxnSpPr/>
          <p:nvPr/>
        </p:nvCxnSpPr>
        <p:spPr>
          <a:xfrm flipV="1">
            <a:off x="3916768" y="4656841"/>
            <a:ext cx="909756" cy="534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25110" y="5806474"/>
            <a:ext cx="901414" cy="349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A799ECD7-AD25-4021-909F-AB2EC87BE5EC}" type="slidenum">
              <a:rPr lang="en-US" smtClean="0"/>
              <a:t>15</a:t>
            </a:fld>
            <a:endParaRPr lang="en-US"/>
          </a:p>
        </p:txBody>
      </p:sp>
    </p:spTree>
    <p:extLst>
      <p:ext uri="{BB962C8B-B14F-4D97-AF65-F5344CB8AC3E}">
        <p14:creationId xmlns:p14="http://schemas.microsoft.com/office/powerpoint/2010/main" val="1681948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652649" y="274230"/>
            <a:ext cx="8434849" cy="769441"/>
          </a:xfrm>
          <a:prstGeom prst="rect">
            <a:avLst/>
          </a:prstGeom>
          <a:noFill/>
        </p:spPr>
        <p:txBody>
          <a:bodyPr wrap="square" rtlCol="0">
            <a:spAutoFit/>
          </a:bodyPr>
          <a:lstStyle/>
          <a:p>
            <a:r>
              <a:rPr lang="en-AU" sz="4400" kern="1300" spc="100" dirty="0" smtClean="0">
                <a:latin typeface="Futura-ExtraBold" panose="020B0500000000000000" pitchFamily="34" charset="0"/>
              </a:rPr>
              <a:t>How much of the virus is there?</a:t>
            </a:r>
            <a:endParaRPr lang="en-US" sz="4400" kern="1300" spc="100" dirty="0">
              <a:latin typeface="Futura-ExtraBold" panose="020B0500000000000000" pitchFamily="34" charset="0"/>
            </a:endParaRPr>
          </a:p>
        </p:txBody>
      </p:sp>
      <p:cxnSp>
        <p:nvCxnSpPr>
          <p:cNvPr id="3" name="Straight Connector 2"/>
          <p:cNvCxnSpPr>
            <a:cxnSpLocks/>
          </p:cNvCxnSpPr>
          <p:nvPr/>
        </p:nvCxnSpPr>
        <p:spPr>
          <a:xfrm>
            <a:off x="2822346" y="1688922"/>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ide Number Placeholder 3"/>
          <p:cNvSpPr>
            <a:spLocks noGrp="1"/>
          </p:cNvSpPr>
          <p:nvPr>
            <p:ph type="sldNum" sz="quarter" idx="12"/>
          </p:nvPr>
        </p:nvSpPr>
        <p:spPr/>
        <p:txBody>
          <a:bodyPr/>
          <a:lstStyle/>
          <a:p>
            <a:fld id="{A799ECD7-AD25-4021-909F-AB2EC87BE5EC}" type="slidenum">
              <a:rPr lang="en-US" smtClean="0"/>
              <a:t>16</a:t>
            </a:fld>
            <a:endParaRPr lang="en-US"/>
          </a:p>
        </p:txBody>
      </p:sp>
      <p:sp>
        <p:nvSpPr>
          <p:cNvPr id="29" name="TextBox 28"/>
          <p:cNvSpPr txBox="1"/>
          <p:nvPr/>
        </p:nvSpPr>
        <p:spPr>
          <a:xfrm>
            <a:off x="2235575" y="1943440"/>
            <a:ext cx="8086776" cy="400110"/>
          </a:xfrm>
          <a:prstGeom prst="rect">
            <a:avLst/>
          </a:prstGeom>
          <a:noFill/>
        </p:spPr>
        <p:txBody>
          <a:bodyPr wrap="square" rtlCol="0">
            <a:spAutoFit/>
          </a:bodyPr>
          <a:lstStyle/>
          <a:p>
            <a:r>
              <a:rPr lang="en-AU" sz="2000" dirty="0" smtClean="0"/>
              <a:t>A viral load blood test measures the amount of hepatitis C in your blood</a:t>
            </a:r>
            <a:endParaRPr lang="en-AU" sz="2000" dirty="0"/>
          </a:p>
        </p:txBody>
      </p:sp>
      <p:sp>
        <p:nvSpPr>
          <p:cNvPr id="9" name="TextBox 8"/>
          <p:cNvSpPr txBox="1"/>
          <p:nvPr/>
        </p:nvSpPr>
        <p:spPr>
          <a:xfrm>
            <a:off x="2235575" y="3076391"/>
            <a:ext cx="8086776" cy="400110"/>
          </a:xfrm>
          <a:prstGeom prst="rect">
            <a:avLst/>
          </a:prstGeom>
          <a:noFill/>
        </p:spPr>
        <p:txBody>
          <a:bodyPr wrap="square" rtlCol="0">
            <a:spAutoFit/>
          </a:bodyPr>
          <a:lstStyle/>
          <a:p>
            <a:r>
              <a:rPr lang="en-AU" sz="2000" dirty="0" smtClean="0"/>
              <a:t>If you have hepatitis C now, the viral load test result is a number</a:t>
            </a:r>
            <a:endParaRPr lang="en-AU" sz="2000" dirty="0"/>
          </a:p>
        </p:txBody>
      </p:sp>
      <p:sp>
        <p:nvSpPr>
          <p:cNvPr id="10" name="TextBox 9"/>
          <p:cNvSpPr txBox="1"/>
          <p:nvPr/>
        </p:nvSpPr>
        <p:spPr>
          <a:xfrm>
            <a:off x="2235575" y="4418244"/>
            <a:ext cx="8086776" cy="400110"/>
          </a:xfrm>
          <a:prstGeom prst="rect">
            <a:avLst/>
          </a:prstGeom>
          <a:noFill/>
        </p:spPr>
        <p:txBody>
          <a:bodyPr wrap="square" rtlCol="0">
            <a:spAutoFit/>
          </a:bodyPr>
          <a:lstStyle/>
          <a:p>
            <a:r>
              <a:rPr lang="en-AU" sz="2000" dirty="0" smtClean="0"/>
              <a:t>If the result is undetectable, it means you don’t have hepatitis C now</a:t>
            </a:r>
            <a:endParaRPr lang="en-AU" sz="2000" dirty="0"/>
          </a:p>
        </p:txBody>
      </p:sp>
      <p:sp>
        <p:nvSpPr>
          <p:cNvPr id="11" name="TextBox 10"/>
          <p:cNvSpPr txBox="1"/>
          <p:nvPr/>
        </p:nvSpPr>
        <p:spPr>
          <a:xfrm>
            <a:off x="2235575" y="5710019"/>
            <a:ext cx="8086776" cy="707886"/>
          </a:xfrm>
          <a:prstGeom prst="rect">
            <a:avLst/>
          </a:prstGeom>
          <a:noFill/>
        </p:spPr>
        <p:txBody>
          <a:bodyPr wrap="square" rtlCol="0">
            <a:spAutoFit/>
          </a:bodyPr>
          <a:lstStyle/>
          <a:p>
            <a:r>
              <a:rPr lang="en-AU" sz="2000" dirty="0" smtClean="0"/>
              <a:t>The doctor (or nurse) might arrange repeat blood tests to check</a:t>
            </a:r>
          </a:p>
          <a:p>
            <a:r>
              <a:rPr lang="en-AU" sz="2000" dirty="0"/>
              <a:t>i</a:t>
            </a:r>
            <a:r>
              <a:rPr lang="en-AU" sz="2000" dirty="0" smtClean="0"/>
              <a:t>f your viral load changes over time </a:t>
            </a:r>
            <a:endParaRPr lang="en-AU" sz="2000" dirty="0"/>
          </a:p>
        </p:txBody>
      </p:sp>
      <p:pic>
        <p:nvPicPr>
          <p:cNvPr id="15" name="Graphic 18">
            <a:extLst>
              <a:ext uri="{FF2B5EF4-FFF2-40B4-BE49-F238E27FC236}">
                <a16:creationId xmlns:a16="http://schemas.microsoft.com/office/drawing/2014/main" id="{708310EB-9AA1-4615-A160-143D7CB6A37C}"/>
              </a:ext>
            </a:extLst>
          </p:cNvPr>
          <p:cNvPicPr>
            <a:picLocks noChangeAspect="1"/>
          </p:cNvPicPr>
          <p:nvPr/>
        </p:nvPicPr>
        <p:blipFill>
          <a:blip r:embed="rId4">
            <a:extLst>
              <a:ext uri="{96DAC541-7B7A-43D3-8B79-37D633B846F1}">
                <asvg:svgBlip xmlns="" xmlns:asvg="http://schemas.microsoft.com/office/drawing/2016/SVG/main" r:embed="rId16"/>
              </a:ext>
            </a:extLst>
          </a:blip>
          <a:stretch>
            <a:fillRect/>
          </a:stretch>
        </p:blipFill>
        <p:spPr>
          <a:xfrm>
            <a:off x="1143121" y="4166646"/>
            <a:ext cx="450147" cy="997917"/>
          </a:xfrm>
          <a:prstGeom prst="rect">
            <a:avLst/>
          </a:prstGeom>
        </p:spPr>
      </p:pic>
      <p:sp>
        <p:nvSpPr>
          <p:cNvPr id="8" name="Heptagon 7"/>
          <p:cNvSpPr/>
          <p:nvPr/>
        </p:nvSpPr>
        <p:spPr>
          <a:xfrm>
            <a:off x="746001" y="2861311"/>
            <a:ext cx="566587" cy="556181"/>
          </a:xfrm>
          <a:prstGeom prst="hep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8</a:t>
            </a:r>
          </a:p>
        </p:txBody>
      </p:sp>
      <p:sp>
        <p:nvSpPr>
          <p:cNvPr id="19" name="Heptagon 18"/>
          <p:cNvSpPr/>
          <p:nvPr/>
        </p:nvSpPr>
        <p:spPr>
          <a:xfrm>
            <a:off x="1090150" y="3354481"/>
            <a:ext cx="566587" cy="556181"/>
          </a:xfrm>
          <a:prstGeom prst="hep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13</a:t>
            </a:r>
            <a:endParaRPr lang="en-AU" b="1" dirty="0"/>
          </a:p>
        </p:txBody>
      </p:sp>
      <p:sp>
        <p:nvSpPr>
          <p:cNvPr id="20" name="Heptagon 19"/>
          <p:cNvSpPr/>
          <p:nvPr/>
        </p:nvSpPr>
        <p:spPr>
          <a:xfrm>
            <a:off x="1321758" y="2798300"/>
            <a:ext cx="566587" cy="556181"/>
          </a:xfrm>
          <a:prstGeom prst="hep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2</a:t>
            </a:r>
            <a:endParaRPr lang="en-AU" b="1" dirty="0"/>
          </a:p>
        </p:txBody>
      </p:sp>
      <p:pic>
        <p:nvPicPr>
          <p:cNvPr id="21" name="Graphic 15">
            <a:extLst>
              <a:ext uri="{FF2B5EF4-FFF2-40B4-BE49-F238E27FC236}">
                <a16:creationId xmlns:a16="http://schemas.microsoft.com/office/drawing/2014/main" id="{3262A545-19B8-4243-9F63-3922A6EFFD9E}"/>
              </a:ext>
            </a:extLst>
          </p:cNvPr>
          <p:cNvPicPr>
            <a:picLocks noChangeAspect="1"/>
          </p:cNvPicPr>
          <p:nvPr/>
        </p:nvPicPr>
        <p:blipFill>
          <a:blip r:embed="rId17">
            <a:extLst>
              <a:ext uri="{96DAC541-7B7A-43D3-8B79-37D633B846F1}">
                <asvg:svgBlip xmlns="" xmlns:asvg="http://schemas.microsoft.com/office/drawing/2016/SVG/main" r:embed="rId10"/>
              </a:ext>
            </a:extLst>
          </a:blip>
          <a:stretch>
            <a:fillRect/>
          </a:stretch>
        </p:blipFill>
        <p:spPr>
          <a:xfrm>
            <a:off x="1026681" y="5537450"/>
            <a:ext cx="812151" cy="933507"/>
          </a:xfrm>
          <a:prstGeom prst="rect">
            <a:avLst/>
          </a:prstGeom>
        </p:spPr>
      </p:pic>
      <p:pic>
        <p:nvPicPr>
          <p:cNvPr id="22" name="Graphic 11">
            <a:extLst>
              <a:ext uri="{FF2B5EF4-FFF2-40B4-BE49-F238E27FC236}">
                <a16:creationId xmlns:a16="http://schemas.microsoft.com/office/drawing/2014/main" id="{0C53877A-B3B9-4C82-A7BF-EE8C969CFEA2}"/>
              </a:ext>
            </a:extLst>
          </p:cNvPr>
          <p:cNvPicPr>
            <a:picLocks noChangeAspect="1"/>
          </p:cNvPicPr>
          <p:nvPr/>
        </p:nvPicPr>
        <p:blipFill>
          <a:blip r:embed="rId18">
            <a:extLst>
              <a:ext uri="{96DAC541-7B7A-43D3-8B79-37D633B846F1}">
                <asvg:svgBlip xmlns="" xmlns:asvg="http://schemas.microsoft.com/office/drawing/2016/SVG/main" r:embed="rId15"/>
              </a:ext>
            </a:extLst>
          </a:blip>
          <a:stretch>
            <a:fillRect/>
          </a:stretch>
        </p:blipFill>
        <p:spPr>
          <a:xfrm rot="18461629">
            <a:off x="891020" y="1692522"/>
            <a:ext cx="1132985" cy="213461"/>
          </a:xfrm>
          <a:prstGeom prst="rect">
            <a:avLst/>
          </a:prstGeom>
        </p:spPr>
      </p:pic>
    </p:spTree>
    <p:extLst>
      <p:ext uri="{BB962C8B-B14F-4D97-AF65-F5344CB8AC3E}">
        <p14:creationId xmlns:p14="http://schemas.microsoft.com/office/powerpoint/2010/main" val="415791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383904" y="428446"/>
            <a:ext cx="9131177" cy="923330"/>
          </a:xfrm>
          <a:prstGeom prst="rect">
            <a:avLst/>
          </a:prstGeom>
          <a:noFill/>
        </p:spPr>
        <p:txBody>
          <a:bodyPr wrap="square" rtlCol="0">
            <a:spAutoFit/>
          </a:bodyPr>
          <a:lstStyle/>
          <a:p>
            <a:r>
              <a:rPr lang="en-US" sz="5400" dirty="0" smtClean="0">
                <a:latin typeface="Futura-ExtraBold" panose="020B0500000000000000" pitchFamily="34" charset="0"/>
              </a:rPr>
              <a:t>Summary</a:t>
            </a:r>
            <a:endParaRPr lang="en-US" sz="5400" dirty="0">
              <a:latin typeface="Futura-ExtraBold" panose="020B0500000000000000" pitchFamily="34" charset="0"/>
            </a:endParaRP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936019" y="2584485"/>
            <a:ext cx="10417781" cy="203132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Futura-ExtraBold" panose="020B0500000000000000" pitchFamily="34" charset="0"/>
              </a:rPr>
              <a:t>Hepatitis C is a virus found in blood that causes inflammation of the liver</a:t>
            </a:r>
            <a:br>
              <a:rPr lang="en-US" dirty="0" smtClean="0">
                <a:latin typeface="Futura-ExtraBold" panose="020B0500000000000000" pitchFamily="34" charset="0"/>
              </a:rPr>
            </a:br>
            <a:endParaRPr lang="en-US" dirty="0" smtClean="0">
              <a:latin typeface="Futura-ExtraBold" panose="020B0500000000000000" pitchFamily="34" charset="0"/>
            </a:endParaRPr>
          </a:p>
          <a:p>
            <a:pPr marL="342900" indent="-342900">
              <a:buFont typeface="Arial" panose="020B0604020202020204" pitchFamily="34" charset="0"/>
              <a:buChar char="•"/>
            </a:pPr>
            <a:r>
              <a:rPr lang="en-US" dirty="0" smtClean="0">
                <a:latin typeface="Futura-ExtraBold" panose="020B0500000000000000" pitchFamily="34" charset="0"/>
              </a:rPr>
              <a:t>Sharing injecting equipment is the most common way of transmitting hepatitis C</a:t>
            </a:r>
            <a:br>
              <a:rPr lang="en-US" dirty="0" smtClean="0">
                <a:latin typeface="Futura-ExtraBold" panose="020B0500000000000000" pitchFamily="34" charset="0"/>
              </a:rPr>
            </a:br>
            <a:endParaRPr lang="en-US" dirty="0" smtClean="0">
              <a:latin typeface="Futura-ExtraBold" panose="020B0500000000000000" pitchFamily="34" charset="0"/>
            </a:endParaRPr>
          </a:p>
          <a:p>
            <a:pPr marL="342900" indent="-342900">
              <a:buFont typeface="Arial" panose="020B0604020202020204" pitchFamily="34" charset="0"/>
              <a:buChar char="•"/>
            </a:pPr>
            <a:r>
              <a:rPr lang="en-US" dirty="0" smtClean="0">
                <a:latin typeface="Futura-ExtraBold" panose="020B0500000000000000" pitchFamily="34" charset="0"/>
              </a:rPr>
              <a:t>A blood test can check if you have hepatitis C now or have had in the past</a:t>
            </a:r>
            <a:br>
              <a:rPr lang="en-US" dirty="0" smtClean="0">
                <a:latin typeface="Futura-ExtraBold" panose="020B0500000000000000" pitchFamily="34" charset="0"/>
              </a:rPr>
            </a:br>
            <a:endParaRPr lang="en-US" dirty="0">
              <a:latin typeface="Futura-ExtraBold" panose="020B0500000000000000" pitchFamily="34" charset="0"/>
            </a:endParaRPr>
          </a:p>
          <a:p>
            <a:pPr marL="342900" indent="-342900">
              <a:buFont typeface="Arial" panose="020B0604020202020204" pitchFamily="34" charset="0"/>
              <a:buChar char="•"/>
            </a:pPr>
            <a:r>
              <a:rPr lang="en-US" dirty="0" smtClean="0">
                <a:latin typeface="Futura-ExtraBold" panose="020B0500000000000000" pitchFamily="34" charset="0"/>
              </a:rPr>
              <a:t>There is no vaccination for hepatitis C.  You can protect yourself with a new fit for every hit</a:t>
            </a:r>
          </a:p>
        </p:txBody>
      </p:sp>
      <p:sp>
        <p:nvSpPr>
          <p:cNvPr id="12" name="TextBox 11"/>
          <p:cNvSpPr txBox="1"/>
          <p:nvPr/>
        </p:nvSpPr>
        <p:spPr>
          <a:xfrm>
            <a:off x="2317750" y="1397943"/>
            <a:ext cx="6140450" cy="707886"/>
          </a:xfrm>
          <a:prstGeom prst="rect">
            <a:avLst/>
          </a:prstGeom>
          <a:noFill/>
        </p:spPr>
        <p:txBody>
          <a:bodyPr wrap="square" rtlCol="0">
            <a:spAutoFit/>
          </a:bodyPr>
          <a:lstStyle/>
          <a:p>
            <a:r>
              <a:rPr lang="en-US" sz="2000" b="1" dirty="0" smtClean="0">
                <a:latin typeface="Futura-ExtraBold" panose="020B0500000000000000" pitchFamily="34" charset="0"/>
              </a:rPr>
              <a:t>Hepatitis C testing and treatment in 5 points</a:t>
            </a:r>
            <a:r>
              <a:rPr lang="en-US" sz="2000" dirty="0" smtClean="0">
                <a:latin typeface="Futura-ExtraBold" panose="020B0500000000000000" pitchFamily="34" charset="0"/>
              </a:rPr>
              <a:t/>
            </a:r>
            <a:br>
              <a:rPr lang="en-US" sz="2000" dirty="0" smtClean="0">
                <a:latin typeface="Futura-ExtraBold" panose="020B0500000000000000" pitchFamily="34" charset="0"/>
              </a:rPr>
            </a:br>
            <a:endParaRPr lang="en-US" sz="2000" dirty="0">
              <a:latin typeface="Futura-ExtraBold" panose="020B0500000000000000" pitchFamily="34" charset="0"/>
            </a:endParaRPr>
          </a:p>
        </p:txBody>
      </p:sp>
      <p:sp>
        <p:nvSpPr>
          <p:cNvPr id="4" name="Slide Number Placeholder 3"/>
          <p:cNvSpPr>
            <a:spLocks noGrp="1"/>
          </p:cNvSpPr>
          <p:nvPr>
            <p:ph type="sldNum" sz="quarter" idx="12"/>
          </p:nvPr>
        </p:nvSpPr>
        <p:spPr/>
        <p:txBody>
          <a:bodyPr/>
          <a:lstStyle/>
          <a:p>
            <a:fld id="{A799ECD7-AD25-4021-909F-AB2EC87BE5EC}" type="slidenum">
              <a:rPr lang="en-US" smtClean="0"/>
              <a:t>17</a:t>
            </a:fld>
            <a:endParaRPr lang="en-US"/>
          </a:p>
        </p:txBody>
      </p:sp>
    </p:spTree>
    <p:extLst>
      <p:ext uri="{BB962C8B-B14F-4D97-AF65-F5344CB8AC3E}">
        <p14:creationId xmlns:p14="http://schemas.microsoft.com/office/powerpoint/2010/main" val="1555739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617042" y="444188"/>
            <a:ext cx="791069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Activity</a:t>
            </a:r>
            <a:endParaRPr kumimoji="0" lang="en-US" sz="54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cxnSp>
        <p:nvCxnSpPr>
          <p:cNvPr id="3" name="Straight Connector 2"/>
          <p:cNvCxnSpPr/>
          <p:nvPr/>
        </p:nvCxnSpPr>
        <p:spPr>
          <a:xfrm>
            <a:off x="2317750" y="1351776"/>
            <a:ext cx="70231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240823" y="1782393"/>
            <a:ext cx="87152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Futura-ExtraBold" panose="020B0500000000000000" pitchFamily="34" charset="0"/>
              </a:rPr>
              <a:t>Scenario: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Futura-ExtraBold" panose="020B0500000000000000" pitchFamily="34" charset="0"/>
            </a:endParaRPr>
          </a:p>
        </p:txBody>
      </p:sp>
      <p:sp>
        <p:nvSpPr>
          <p:cNvPr id="7" name="TextBox 6"/>
          <p:cNvSpPr txBox="1"/>
          <p:nvPr/>
        </p:nvSpPr>
        <p:spPr>
          <a:xfrm>
            <a:off x="1254176" y="3459576"/>
            <a:ext cx="6983515" cy="40011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6" name="Slide Number Placeholder 5"/>
          <p:cNvSpPr>
            <a:spLocks noGrp="1"/>
          </p:cNvSpPr>
          <p:nvPr>
            <p:ph type="sldNum" sz="quarter" idx="12"/>
          </p:nvPr>
        </p:nvSpPr>
        <p:spPr>
          <a:xfrm>
            <a:off x="9156137" y="625449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p:cNvSpPr txBox="1"/>
          <p:nvPr/>
        </p:nvSpPr>
        <p:spPr>
          <a:xfrm>
            <a:off x="1240823" y="2604252"/>
            <a:ext cx="877808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Futura-ExtraBold" panose="020B0500000000000000" pitchFamily="34" charset="0"/>
              </a:rPr>
              <a:t>You’ve got a friend who is worried that </a:t>
            </a:r>
            <a:r>
              <a:rPr kumimoji="0" lang="en-US" b="1" i="0" u="none" strike="noStrike" kern="1200" cap="none" spc="0" normalizeH="0" noProof="0" dirty="0" smtClean="0">
                <a:ln>
                  <a:noFill/>
                </a:ln>
                <a:solidFill>
                  <a:prstClr val="black"/>
                </a:solidFill>
                <a:effectLst/>
                <a:uLnTx/>
                <a:uFillTx/>
                <a:latin typeface="Futura-ExtraBold" panose="020B0500000000000000" pitchFamily="34" charset="0"/>
              </a:rPr>
              <a:t>they may have contracted Hepatitis C but doesn’t </a:t>
            </a:r>
            <a:r>
              <a:rPr lang="en-US" b="1" dirty="0" smtClean="0">
                <a:solidFill>
                  <a:prstClr val="black"/>
                </a:solidFill>
                <a:latin typeface="Futura-ExtraBold" panose="020B0500000000000000" pitchFamily="34" charset="0"/>
              </a:rPr>
              <a:t>know how to find out….</a:t>
            </a:r>
            <a:endParaRPr kumimoji="0" lang="en-US" b="1" i="0" u="none" strike="noStrike" kern="1200" cap="none" spc="0" normalizeH="0" baseline="0" noProof="0" dirty="0">
              <a:ln>
                <a:noFill/>
              </a:ln>
              <a:solidFill>
                <a:prstClr val="black"/>
              </a:solidFill>
              <a:effectLst/>
              <a:uLnTx/>
              <a:uFillTx/>
              <a:latin typeface="Futura-ExtraBold" panose="020B0500000000000000" pitchFamily="34" charset="0"/>
            </a:endParaRPr>
          </a:p>
        </p:txBody>
      </p:sp>
      <p:sp>
        <p:nvSpPr>
          <p:cNvPr id="11" name="TextBox 10"/>
          <p:cNvSpPr txBox="1"/>
          <p:nvPr/>
        </p:nvSpPr>
        <p:spPr>
          <a:xfrm>
            <a:off x="1240823" y="3622555"/>
            <a:ext cx="8549268" cy="338554"/>
          </a:xfrm>
          <a:prstGeom prst="rect">
            <a:avLst/>
          </a:prstGeom>
          <a:noFill/>
        </p:spPr>
        <p:txBody>
          <a:bodyPr wrap="square" rtlCol="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How can they</a:t>
            </a:r>
            <a:r>
              <a:rPr kumimoji="0" lang="en-US" sz="1600" b="0" i="1" u="none" strike="noStrike" kern="1200" cap="none" spc="0" normalizeH="0" noProof="0" dirty="0" smtClean="0">
                <a:ln>
                  <a:noFill/>
                </a:ln>
                <a:solidFill>
                  <a:prstClr val="black"/>
                </a:solidFill>
                <a:effectLst/>
                <a:uLnTx/>
                <a:uFillTx/>
                <a:latin typeface="Futura-ExtraBold" panose="020B0500000000000000" pitchFamily="34" charset="0"/>
                <a:ea typeface="+mn-ea"/>
                <a:cs typeface="+mn-cs"/>
              </a:rPr>
              <a:t> find </a:t>
            </a:r>
            <a:r>
              <a:rPr lang="en-US" sz="1600" i="1" dirty="0" smtClean="0">
                <a:solidFill>
                  <a:prstClr val="black"/>
                </a:solidFill>
                <a:latin typeface="Futura-ExtraBold" panose="020B0500000000000000" pitchFamily="34" charset="0"/>
              </a:rPr>
              <a:t>out for sure? </a:t>
            </a:r>
            <a:r>
              <a:rPr kumimoji="0" lang="en-US" sz="1600" b="0" i="1" u="none" strike="noStrike" kern="1200" cap="none" spc="0" normalizeH="0" baseline="0" noProof="0" dirty="0" smtClean="0">
                <a:ln>
                  <a:noFill/>
                </a:ln>
                <a:solidFill>
                  <a:prstClr val="black"/>
                </a:solidFill>
                <a:effectLst/>
                <a:uLnTx/>
                <a:uFillTx/>
                <a:latin typeface="Futura-ExtraBold" panose="020B0500000000000000" pitchFamily="34" charset="0"/>
                <a:ea typeface="+mn-ea"/>
                <a:cs typeface="+mn-cs"/>
              </a:rPr>
              <a:t>How would you describe Hepatitis C</a:t>
            </a:r>
            <a:r>
              <a:rPr kumimoji="0" lang="en-US" sz="1600" b="0" i="1" u="none" strike="noStrike" kern="1200" cap="none" spc="0" normalizeH="0" noProof="0" dirty="0" smtClean="0">
                <a:ln>
                  <a:noFill/>
                </a:ln>
                <a:solidFill>
                  <a:prstClr val="black"/>
                </a:solidFill>
                <a:effectLst/>
                <a:uLnTx/>
                <a:uFillTx/>
                <a:latin typeface="Futura-ExtraBold" panose="020B0500000000000000" pitchFamily="34" charset="0"/>
                <a:ea typeface="+mn-ea"/>
                <a:cs typeface="+mn-cs"/>
              </a:rPr>
              <a:t> testing to them?   </a:t>
            </a:r>
            <a:endParaRPr kumimoji="0" lang="en-US" sz="1600" b="0" i="1" u="none" strike="noStrike" kern="1200" cap="none" spc="0" normalizeH="0" baseline="0" noProof="0" dirty="0">
              <a:ln>
                <a:noFill/>
              </a:ln>
              <a:solidFill>
                <a:prstClr val="black"/>
              </a:solidFill>
              <a:effectLst/>
              <a:uLnTx/>
              <a:uFillTx/>
              <a:latin typeface="Futura-ExtraBold" panose="020B0500000000000000" pitchFamily="34" charset="0"/>
              <a:ea typeface="+mn-ea"/>
              <a:cs typeface="+mn-cs"/>
            </a:endParaRPr>
          </a:p>
        </p:txBody>
      </p:sp>
    </p:spTree>
    <p:extLst>
      <p:ext uri="{BB962C8B-B14F-4D97-AF65-F5344CB8AC3E}">
        <p14:creationId xmlns:p14="http://schemas.microsoft.com/office/powerpoint/2010/main" val="3271726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1002609" y="2881406"/>
            <a:ext cx="10284516" cy="1938992"/>
          </a:xfrm>
          <a:prstGeom prst="rect">
            <a:avLst/>
          </a:prstGeom>
          <a:noFill/>
        </p:spPr>
        <p:txBody>
          <a:bodyPr wrap="square" rtlCol="0">
            <a:spAutoFit/>
          </a:bodyPr>
          <a:lstStyle/>
          <a:p>
            <a:r>
              <a:rPr lang="en-AU" sz="6000" kern="1300" spc="100" dirty="0" smtClean="0">
                <a:latin typeface="Futura-ExtraBold" panose="020B0500000000000000" pitchFamily="34" charset="0"/>
              </a:rPr>
              <a:t>Module 2: </a:t>
            </a:r>
          </a:p>
          <a:p>
            <a:r>
              <a:rPr lang="en-AU" sz="6000" kern="1300" spc="100" dirty="0" smtClean="0">
                <a:latin typeface="Futura-ExtraBold" panose="020B0500000000000000" pitchFamily="34" charset="0"/>
              </a:rPr>
              <a:t>Hepatitis C Testing</a:t>
            </a:r>
            <a:endParaRPr lang="en-US" sz="6000" kern="1300" spc="100" dirty="0">
              <a:latin typeface="Futura-ExtraBold" panose="020B0500000000000000" pitchFamily="34" charset="0"/>
            </a:endParaRPr>
          </a:p>
        </p:txBody>
      </p:sp>
      <p:cxnSp>
        <p:nvCxnSpPr>
          <p:cNvPr id="8" name="Straight Connector 7"/>
          <p:cNvCxnSpPr>
            <a:cxnSpLocks/>
          </p:cNvCxnSpPr>
          <p:nvPr/>
        </p:nvCxnSpPr>
        <p:spPr>
          <a:xfrm>
            <a:off x="4380311" y="1802316"/>
            <a:ext cx="6324364"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Slide Number Placeholder 1"/>
          <p:cNvSpPr>
            <a:spLocks noGrp="1"/>
          </p:cNvSpPr>
          <p:nvPr>
            <p:ph type="sldNum" sz="quarter" idx="12"/>
          </p:nvPr>
        </p:nvSpPr>
        <p:spPr/>
        <p:txBody>
          <a:bodyPr/>
          <a:lstStyle/>
          <a:p>
            <a:fld id="{A799ECD7-AD25-4021-909F-AB2EC87BE5EC}" type="slidenum">
              <a:rPr lang="en-US" smtClean="0"/>
              <a:t>2</a:t>
            </a:fld>
            <a:endParaRPr lang="en-US"/>
          </a:p>
        </p:txBody>
      </p:sp>
    </p:spTree>
    <p:extLst>
      <p:ext uri="{BB962C8B-B14F-4D97-AF65-F5344CB8AC3E}">
        <p14:creationId xmlns:p14="http://schemas.microsoft.com/office/powerpoint/2010/main" val="200107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174451" y="2519378"/>
            <a:ext cx="10569677" cy="4031873"/>
          </a:xfrm>
          <a:prstGeom prst="rect">
            <a:avLst/>
          </a:prstGeom>
          <a:noFill/>
        </p:spPr>
        <p:txBody>
          <a:bodyPr wrap="square" rtlCol="0">
            <a:spAutoFit/>
          </a:bodyPr>
          <a:lstStyle/>
          <a:p>
            <a:r>
              <a:rPr lang="en-US" sz="3200" kern="1300" spc="100" dirty="0">
                <a:latin typeface="Futura-ExtraBold" panose="020B0500000000000000" pitchFamily="34" charset="0"/>
              </a:rPr>
              <a:t>AIVL thanks the Australasian Society of HIV, Hepatitis and Sexual Health Medicine (ASHM), The Kirby Institute, Gilead Sciences and AbbVie Australia for support and guidance in developing this module.  Additional thanks go to Gilead Sciences for enabling the rollout of the training.</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75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936821" y="450823"/>
            <a:ext cx="10569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300" cap="none" spc="100" normalizeH="0" baseline="0" noProof="0" dirty="0" smtClean="0">
                <a:ln>
                  <a:noFill/>
                </a:ln>
                <a:solidFill>
                  <a:prstClr val="black"/>
                </a:solidFill>
                <a:effectLst/>
                <a:uLnTx/>
                <a:uFillTx/>
                <a:latin typeface="Futura-ExtraBold" panose="020B0500000000000000" pitchFamily="34" charset="0"/>
                <a:ea typeface="+mn-ea"/>
                <a:cs typeface="+mn-cs"/>
              </a:rPr>
              <a:t>Learning Objectives</a:t>
            </a:r>
            <a:endParaRPr kumimoji="0" lang="en-US" sz="5400" b="0" i="0" u="none" strike="noStrike" kern="1300" cap="none" spc="10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3" name="TextBox 2"/>
          <p:cNvSpPr txBox="1"/>
          <p:nvPr/>
        </p:nvSpPr>
        <p:spPr>
          <a:xfrm>
            <a:off x="1737959" y="2213113"/>
            <a:ext cx="772876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Futura-ExtraBold" panose="020B0500000000000000"/>
                <a:ea typeface="+mn-ea"/>
                <a:cs typeface="+mn-cs"/>
              </a:rPr>
              <a:t>By the end of this session, you will know:</a:t>
            </a:r>
            <a:endParaRPr kumimoji="0" lang="en-AU" sz="2400" b="1" i="0" u="none" strike="noStrike" kern="1200" cap="none" spc="0" normalizeH="0" baseline="0" noProof="0" dirty="0">
              <a:ln>
                <a:noFill/>
              </a:ln>
              <a:solidFill>
                <a:prstClr val="black"/>
              </a:solidFill>
              <a:effectLst/>
              <a:uLnTx/>
              <a:uFillTx/>
              <a:latin typeface="Futura-ExtraBold" panose="020B0500000000000000"/>
              <a:ea typeface="+mn-ea"/>
              <a:cs typeface="+mn-cs"/>
            </a:endParaRPr>
          </a:p>
        </p:txBody>
      </p:sp>
      <p:sp>
        <p:nvSpPr>
          <p:cNvPr id="4" name="TextBox 3"/>
          <p:cNvSpPr txBox="1"/>
          <p:nvPr/>
        </p:nvSpPr>
        <p:spPr>
          <a:xfrm>
            <a:off x="2108980" y="3007458"/>
            <a:ext cx="9005054" cy="150810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400" dirty="0" smtClean="0">
                <a:solidFill>
                  <a:prstClr val="black"/>
                </a:solidFill>
                <a:latin typeface="Futura-ExtraBold" panose="020B0500000000000000"/>
              </a:rPr>
              <a:t>What is hepatitis C and how you get it</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400" dirty="0" smtClean="0">
                <a:solidFill>
                  <a:prstClr val="black"/>
                </a:solidFill>
                <a:latin typeface="Futura-ExtraBold" panose="020B0500000000000000"/>
              </a:rPr>
              <a:t>How you can protect yourself from hepatitis C</a:t>
            </a:r>
            <a:endParaRPr kumimoji="0" lang="en-AU" sz="2400" b="0" i="0" u="none" strike="noStrike" kern="1200" cap="none" spc="0" normalizeH="0" baseline="0" noProof="0" dirty="0" smtClean="0">
              <a:ln>
                <a:noFill/>
              </a:ln>
              <a:solidFill>
                <a:prstClr val="black"/>
              </a:solidFill>
              <a:effectLst/>
              <a:uLnTx/>
              <a:uFillTx/>
              <a:latin typeface="Futura-ExtraBold" panose="020B0500000000000000"/>
              <a:ea typeface="+mn-ea"/>
              <a:cs typeface="+mn-cs"/>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400" dirty="0" smtClean="0">
                <a:solidFill>
                  <a:prstClr val="black"/>
                </a:solidFill>
                <a:latin typeface="Futura-ExtraBold" panose="020B0500000000000000"/>
              </a:rPr>
              <a:t>What tests you should get for hepatitis C</a:t>
            </a:r>
            <a:endParaRPr kumimoji="0" lang="en-AU" sz="2400" b="0" i="0" u="none" strike="noStrike" kern="1200" cap="none" spc="0" normalizeH="0" baseline="0" noProof="0" dirty="0" smtClean="0">
              <a:ln>
                <a:noFill/>
              </a:ln>
              <a:solidFill>
                <a:prstClr val="black"/>
              </a:solidFill>
              <a:effectLst/>
              <a:uLnTx/>
              <a:uFillTx/>
              <a:latin typeface="Futura-ExtraBold" panose="020B050000000000000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4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106504" y="413116"/>
            <a:ext cx="10569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300" cap="none" spc="100" normalizeH="0" baseline="0" noProof="0" dirty="0" smtClean="0">
                <a:ln>
                  <a:noFill/>
                </a:ln>
                <a:solidFill>
                  <a:prstClr val="black"/>
                </a:solidFill>
                <a:effectLst/>
                <a:uLnTx/>
                <a:uFillTx/>
                <a:latin typeface="Futura-ExtraBold" panose="020B0500000000000000" pitchFamily="34" charset="0"/>
                <a:ea typeface="+mn-ea"/>
                <a:cs typeface="+mn-cs"/>
              </a:rPr>
              <a:t>What is hepatitis?</a:t>
            </a:r>
            <a:endParaRPr kumimoji="0" lang="en-US" sz="5400" b="0" i="0" u="none" strike="noStrike" kern="1300" cap="none" spc="10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6" name="Slide Number Placeholder 5"/>
          <p:cNvSpPr>
            <a:spLocks noGrp="1"/>
          </p:cNvSpPr>
          <p:nvPr>
            <p:ph type="sldNum" sz="quarter" idx="12"/>
          </p:nvPr>
        </p:nvSpPr>
        <p:spPr>
          <a:xfrm>
            <a:off x="9166782" y="625265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99ECD7-AD25-4021-909F-AB2EC87BE5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2"/>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495841" y="4297977"/>
            <a:ext cx="1500618" cy="1266522"/>
          </a:xfrm>
          <a:prstGeom prst="rect">
            <a:avLst/>
          </a:prstGeom>
        </p:spPr>
      </p:pic>
      <p:sp>
        <p:nvSpPr>
          <p:cNvPr id="8" name="TextBox 7"/>
          <p:cNvSpPr txBox="1"/>
          <p:nvPr/>
        </p:nvSpPr>
        <p:spPr>
          <a:xfrm>
            <a:off x="3754109" y="2554206"/>
            <a:ext cx="395141" cy="523220"/>
          </a:xfrm>
          <a:prstGeom prst="rect">
            <a:avLst/>
          </a:prstGeom>
          <a:noFill/>
        </p:spPr>
        <p:txBody>
          <a:bodyPr wrap="square" rtlCol="0">
            <a:spAutoFit/>
          </a:bodyPr>
          <a:lstStyle/>
          <a:p>
            <a:r>
              <a:rPr lang="en-US" sz="2800" b="1" dirty="0" smtClean="0"/>
              <a:t>+</a:t>
            </a:r>
            <a:endParaRPr lang="en-US" sz="2800" b="1" dirty="0"/>
          </a:p>
        </p:txBody>
      </p:sp>
      <p:sp>
        <p:nvSpPr>
          <p:cNvPr id="9" name="TextBox 8"/>
          <p:cNvSpPr txBox="1"/>
          <p:nvPr/>
        </p:nvSpPr>
        <p:spPr>
          <a:xfrm>
            <a:off x="5388919" y="2367893"/>
            <a:ext cx="1473794" cy="646331"/>
          </a:xfrm>
          <a:prstGeom prst="rect">
            <a:avLst/>
          </a:prstGeom>
          <a:noFill/>
        </p:spPr>
        <p:txBody>
          <a:bodyPr wrap="square" rtlCol="0">
            <a:spAutoFit/>
          </a:bodyPr>
          <a:lstStyle/>
          <a:p>
            <a:r>
              <a:rPr lang="en-US" sz="3600" b="1" dirty="0" smtClean="0"/>
              <a:t>“ITIS”</a:t>
            </a:r>
            <a:endParaRPr lang="en-US" sz="3600" b="1" dirty="0"/>
          </a:p>
        </p:txBody>
      </p:sp>
      <p:sp>
        <p:nvSpPr>
          <p:cNvPr id="10" name="TextBox 9"/>
          <p:cNvSpPr txBox="1"/>
          <p:nvPr/>
        </p:nvSpPr>
        <p:spPr>
          <a:xfrm>
            <a:off x="1197542" y="3952780"/>
            <a:ext cx="1094935" cy="523220"/>
          </a:xfrm>
          <a:prstGeom prst="rect">
            <a:avLst/>
          </a:prstGeom>
          <a:noFill/>
        </p:spPr>
        <p:txBody>
          <a:bodyPr wrap="square" rtlCol="0">
            <a:spAutoFit/>
          </a:bodyPr>
          <a:lstStyle/>
          <a:p>
            <a:r>
              <a:rPr lang="en-US" sz="2800" b="1" dirty="0" smtClean="0"/>
              <a:t>Liver</a:t>
            </a:r>
            <a:endParaRPr lang="en-US" sz="2800" b="1" dirty="0"/>
          </a:p>
        </p:txBody>
      </p:sp>
      <p:sp>
        <p:nvSpPr>
          <p:cNvPr id="11" name="TextBox 10"/>
          <p:cNvSpPr txBox="1"/>
          <p:nvPr/>
        </p:nvSpPr>
        <p:spPr>
          <a:xfrm>
            <a:off x="3754109" y="3910276"/>
            <a:ext cx="395141" cy="523220"/>
          </a:xfrm>
          <a:prstGeom prst="rect">
            <a:avLst/>
          </a:prstGeom>
          <a:noFill/>
        </p:spPr>
        <p:txBody>
          <a:bodyPr wrap="square" rtlCol="0">
            <a:spAutoFit/>
          </a:bodyPr>
          <a:lstStyle/>
          <a:p>
            <a:r>
              <a:rPr lang="en-US" sz="2800" b="1" dirty="0" smtClean="0"/>
              <a:t>+</a:t>
            </a:r>
            <a:endParaRPr lang="en-US" sz="2800" b="1" dirty="0"/>
          </a:p>
        </p:txBody>
      </p:sp>
      <p:sp>
        <p:nvSpPr>
          <p:cNvPr id="12" name="TextBox 11"/>
          <p:cNvSpPr txBox="1"/>
          <p:nvPr/>
        </p:nvSpPr>
        <p:spPr>
          <a:xfrm>
            <a:off x="5089812" y="3952780"/>
            <a:ext cx="2462698" cy="523220"/>
          </a:xfrm>
          <a:prstGeom prst="rect">
            <a:avLst/>
          </a:prstGeom>
          <a:noFill/>
        </p:spPr>
        <p:txBody>
          <a:bodyPr wrap="square" rtlCol="0">
            <a:spAutoFit/>
          </a:bodyPr>
          <a:lstStyle/>
          <a:p>
            <a:r>
              <a:rPr lang="en-US" sz="2800" b="1" dirty="0" smtClean="0"/>
              <a:t>Inflammation</a:t>
            </a:r>
            <a:endParaRPr lang="en-US" sz="2800" b="1" dirty="0"/>
          </a:p>
        </p:txBody>
      </p:sp>
      <p:cxnSp>
        <p:nvCxnSpPr>
          <p:cNvPr id="13" name="Straight Arrow Connector 12"/>
          <p:cNvCxnSpPr/>
          <p:nvPr/>
        </p:nvCxnSpPr>
        <p:spPr>
          <a:xfrm>
            <a:off x="1639392" y="3097068"/>
            <a:ext cx="8092" cy="8132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6125816" y="3097068"/>
            <a:ext cx="8092" cy="8132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7854530" y="3343179"/>
            <a:ext cx="39651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854530" y="3503672"/>
            <a:ext cx="396510" cy="1348"/>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8583335" y="2709947"/>
            <a:ext cx="3156623" cy="1200329"/>
          </a:xfrm>
          <a:prstGeom prst="rect">
            <a:avLst/>
          </a:prstGeom>
          <a:noFill/>
        </p:spPr>
        <p:txBody>
          <a:bodyPr wrap="square" rtlCol="0">
            <a:spAutoFit/>
          </a:bodyPr>
          <a:lstStyle/>
          <a:p>
            <a:pPr algn="ctr"/>
            <a:r>
              <a:rPr lang="en-US" sz="2400" b="1" dirty="0" smtClean="0"/>
              <a:t>‘Hepatitis’ means having an inflamed (damaged) liver</a:t>
            </a:r>
            <a:endParaRPr lang="en-US" sz="2400" b="1" dirty="0"/>
          </a:p>
        </p:txBody>
      </p:sp>
      <p:sp>
        <p:nvSpPr>
          <p:cNvPr id="18" name="TextBox 17"/>
          <p:cNvSpPr txBox="1"/>
          <p:nvPr/>
        </p:nvSpPr>
        <p:spPr>
          <a:xfrm>
            <a:off x="900366" y="2367893"/>
            <a:ext cx="1478051" cy="523220"/>
          </a:xfrm>
          <a:prstGeom prst="rect">
            <a:avLst/>
          </a:prstGeom>
          <a:noFill/>
        </p:spPr>
        <p:txBody>
          <a:bodyPr wrap="square" rtlCol="0">
            <a:spAutoFit/>
          </a:bodyPr>
          <a:lstStyle/>
          <a:p>
            <a:r>
              <a:rPr lang="en-US" sz="2800" b="1" dirty="0" smtClean="0"/>
              <a:t>“HEPAT”</a:t>
            </a:r>
            <a:endParaRPr lang="en-US" sz="2800" b="1" dirty="0"/>
          </a:p>
        </p:txBody>
      </p:sp>
    </p:spTree>
    <p:extLst>
      <p:ext uri="{BB962C8B-B14F-4D97-AF65-F5344CB8AC3E}">
        <p14:creationId xmlns:p14="http://schemas.microsoft.com/office/powerpoint/2010/main" val="7053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106504" y="413116"/>
            <a:ext cx="10569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300" cap="none" spc="100" normalizeH="0" baseline="0" noProof="0" dirty="0" smtClean="0">
                <a:ln>
                  <a:noFill/>
                </a:ln>
                <a:solidFill>
                  <a:prstClr val="black"/>
                </a:solidFill>
                <a:effectLst/>
                <a:uLnTx/>
                <a:uFillTx/>
                <a:latin typeface="Futura-ExtraBold" panose="020B0500000000000000" pitchFamily="34" charset="0"/>
                <a:ea typeface="+mn-ea"/>
                <a:cs typeface="+mn-cs"/>
              </a:rPr>
              <a:t>What is hepatitis? (cont’d)</a:t>
            </a:r>
            <a:endParaRPr kumimoji="0" lang="en-US" sz="5400" b="0" i="0" u="none" strike="noStrike" kern="1300" cap="none" spc="100" normalizeH="0" baseline="0" noProof="0" dirty="0">
              <a:ln>
                <a:noFill/>
              </a:ln>
              <a:solidFill>
                <a:prstClr val="black"/>
              </a:solidFill>
              <a:effectLst/>
              <a:uLnTx/>
              <a:uFillTx/>
              <a:latin typeface="Futura-ExtraBold" panose="020B0500000000000000" pitchFamily="34" charset="0"/>
              <a:ea typeface="+mn-ea"/>
              <a:cs typeface="+mn-cs"/>
            </a:endParaRPr>
          </a:p>
        </p:txBody>
      </p:sp>
      <p:pic>
        <p:nvPicPr>
          <p:cNvPr id="4" name="Picture 3"/>
          <p:cNvPicPr>
            <a:picLocks noChangeAspect="1"/>
          </p:cNvPicPr>
          <p:nvPr/>
        </p:nvPicPr>
        <p:blipFill>
          <a:blip r:embed="rId3"/>
          <a:stretch>
            <a:fillRect/>
          </a:stretch>
        </p:blipFill>
        <p:spPr>
          <a:xfrm>
            <a:off x="296085" y="2438971"/>
            <a:ext cx="3288550" cy="2202397"/>
          </a:xfrm>
          <a:prstGeom prst="rect">
            <a:avLst/>
          </a:prstGeom>
        </p:spPr>
      </p:pic>
      <p:pic>
        <p:nvPicPr>
          <p:cNvPr id="5" name="Picture 4"/>
          <p:cNvPicPr>
            <a:picLocks noChangeAspect="1"/>
          </p:cNvPicPr>
          <p:nvPr/>
        </p:nvPicPr>
        <p:blipFill>
          <a:blip r:embed="rId4"/>
          <a:stretch>
            <a:fillRect/>
          </a:stretch>
        </p:blipFill>
        <p:spPr>
          <a:xfrm>
            <a:off x="4399191" y="2438970"/>
            <a:ext cx="3698729" cy="2202397"/>
          </a:xfrm>
          <a:prstGeom prst="rect">
            <a:avLst/>
          </a:prstGeom>
        </p:spPr>
      </p:pic>
      <p:pic>
        <p:nvPicPr>
          <p:cNvPr id="6" name="Picture 5"/>
          <p:cNvPicPr>
            <a:picLocks noChangeAspect="1"/>
          </p:cNvPicPr>
          <p:nvPr/>
        </p:nvPicPr>
        <p:blipFill>
          <a:blip r:embed="rId5"/>
          <a:stretch>
            <a:fillRect/>
          </a:stretch>
        </p:blipFill>
        <p:spPr>
          <a:xfrm>
            <a:off x="8777089" y="2438970"/>
            <a:ext cx="3019560" cy="2197337"/>
          </a:xfrm>
          <a:prstGeom prst="rect">
            <a:avLst/>
          </a:prstGeom>
        </p:spPr>
      </p:pic>
      <p:sp>
        <p:nvSpPr>
          <p:cNvPr id="7" name="Right Arrow 6"/>
          <p:cNvSpPr/>
          <p:nvPr/>
        </p:nvSpPr>
        <p:spPr>
          <a:xfrm>
            <a:off x="3718031" y="2931760"/>
            <a:ext cx="412377" cy="3227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8" name="Right Arrow 7"/>
          <p:cNvSpPr/>
          <p:nvPr/>
        </p:nvSpPr>
        <p:spPr>
          <a:xfrm>
            <a:off x="8231316" y="2942868"/>
            <a:ext cx="412377" cy="3227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 name="TextBox 2"/>
          <p:cNvSpPr txBox="1"/>
          <p:nvPr/>
        </p:nvSpPr>
        <p:spPr>
          <a:xfrm>
            <a:off x="106326" y="4976037"/>
            <a:ext cx="11982893" cy="338554"/>
          </a:xfrm>
          <a:prstGeom prst="rect">
            <a:avLst/>
          </a:prstGeom>
          <a:noFill/>
        </p:spPr>
        <p:txBody>
          <a:bodyPr wrap="square" rtlCol="0">
            <a:spAutoFit/>
          </a:bodyPr>
          <a:lstStyle/>
          <a:p>
            <a:pPr algn="ctr"/>
            <a:r>
              <a:rPr lang="en-AU" sz="1600" b="1" dirty="0" smtClean="0">
                <a:latin typeface="Futura-ExtraBold" panose="020B0500000000000000"/>
              </a:rPr>
              <a:t> Healthy liver				       Liver affected by fibrosis		     Liver affected by cirrhosis</a:t>
            </a:r>
            <a:endParaRPr lang="en-AU" sz="1600" b="1" dirty="0">
              <a:latin typeface="Futura-ExtraBold" panose="020B0500000000000000"/>
            </a:endParaRPr>
          </a:p>
        </p:txBody>
      </p:sp>
    </p:spTree>
    <p:extLst>
      <p:ext uri="{BB962C8B-B14F-4D97-AF65-F5344CB8AC3E}">
        <p14:creationId xmlns:p14="http://schemas.microsoft.com/office/powerpoint/2010/main" val="262252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a:xfrm>
            <a:off x="8678692" y="657225"/>
            <a:ext cx="3378190" cy="6033188"/>
          </a:xfrm>
          <a:prstGeom prst="rect">
            <a:avLst/>
          </a:prstGeom>
          <a:solidFill>
            <a:srgbClr val="169FD0"/>
          </a:solidFill>
          <a:ln>
            <a:solidFill>
              <a:srgbClr val="169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219626" y="384836"/>
            <a:ext cx="10569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300" cap="none" spc="100" normalizeH="0" baseline="0" noProof="0" dirty="0" smtClean="0">
                <a:ln>
                  <a:noFill/>
                </a:ln>
                <a:solidFill>
                  <a:prstClr val="black"/>
                </a:solidFill>
                <a:effectLst/>
                <a:uLnTx/>
                <a:uFillTx/>
                <a:latin typeface="Futura-ExtraBold" panose="020B0500000000000000" pitchFamily="34" charset="0"/>
                <a:ea typeface="+mn-ea"/>
                <a:cs typeface="+mn-cs"/>
              </a:rPr>
              <a:t>AB</a:t>
            </a:r>
            <a:r>
              <a:rPr kumimoji="0" lang="en-US" sz="5400" b="0" i="0" u="none" strike="noStrike" kern="1300" cap="none" spc="100" normalizeH="0" noProof="0" dirty="0" smtClean="0">
                <a:ln>
                  <a:noFill/>
                </a:ln>
                <a:solidFill>
                  <a:prstClr val="black"/>
                </a:solidFill>
                <a:effectLst/>
                <a:uLnTx/>
                <a:uFillTx/>
                <a:latin typeface="Futura-ExtraBold" panose="020B0500000000000000" pitchFamily="34" charset="0"/>
                <a:ea typeface="+mn-ea"/>
                <a:cs typeface="+mn-cs"/>
              </a:rPr>
              <a:t>C’s of Hepatitis </a:t>
            </a:r>
            <a:endParaRPr kumimoji="0" lang="en-US" sz="5400" b="0" i="0" u="none" strike="noStrike" kern="1300" cap="none" spc="100" normalizeH="0" baseline="0" noProof="0" dirty="0">
              <a:ln>
                <a:noFill/>
              </a:ln>
              <a:solidFill>
                <a:prstClr val="black"/>
              </a:solidFill>
              <a:effectLst/>
              <a:uLnTx/>
              <a:uFillTx/>
              <a:latin typeface="Futura-ExtraBold" panose="020B0500000000000000" pitchFamily="34" charset="0"/>
              <a:ea typeface="+mn-ea"/>
              <a:cs typeface="+mn-cs"/>
            </a:endParaRPr>
          </a:p>
        </p:txBody>
      </p:sp>
      <p:sp>
        <p:nvSpPr>
          <p:cNvPr id="22" name="TextBox 21"/>
          <p:cNvSpPr txBox="1"/>
          <p:nvPr/>
        </p:nvSpPr>
        <p:spPr>
          <a:xfrm>
            <a:off x="353268" y="2581900"/>
            <a:ext cx="1975151" cy="369332"/>
          </a:xfrm>
          <a:prstGeom prst="rect">
            <a:avLst/>
          </a:prstGeom>
          <a:noFill/>
        </p:spPr>
        <p:txBody>
          <a:bodyPr wrap="square" rtlCol="0">
            <a:spAutoFit/>
          </a:bodyPr>
          <a:lstStyle/>
          <a:p>
            <a:r>
              <a:rPr lang="en-US" b="1" dirty="0" smtClean="0"/>
              <a:t>How do you get it?</a:t>
            </a:r>
            <a:endParaRPr lang="en-US" b="1" dirty="0"/>
          </a:p>
        </p:txBody>
      </p:sp>
      <p:sp>
        <p:nvSpPr>
          <p:cNvPr id="26" name="TextBox 25"/>
          <p:cNvSpPr txBox="1"/>
          <p:nvPr/>
        </p:nvSpPr>
        <p:spPr>
          <a:xfrm>
            <a:off x="244475" y="5881369"/>
            <a:ext cx="1975151" cy="369332"/>
          </a:xfrm>
          <a:prstGeom prst="rect">
            <a:avLst/>
          </a:prstGeom>
          <a:noFill/>
        </p:spPr>
        <p:txBody>
          <a:bodyPr wrap="square" rtlCol="0">
            <a:spAutoFit/>
          </a:bodyPr>
          <a:lstStyle/>
          <a:p>
            <a:r>
              <a:rPr lang="en-US" b="1" dirty="0" smtClean="0"/>
              <a:t>Prevention/cure</a:t>
            </a:r>
            <a:endParaRPr lang="en-US" b="1" dirty="0"/>
          </a:p>
        </p:txBody>
      </p:sp>
      <p:sp>
        <p:nvSpPr>
          <p:cNvPr id="27" name="TextBox 26"/>
          <p:cNvSpPr txBox="1"/>
          <p:nvPr/>
        </p:nvSpPr>
        <p:spPr>
          <a:xfrm>
            <a:off x="3331684" y="1500016"/>
            <a:ext cx="1345127" cy="461665"/>
          </a:xfrm>
          <a:prstGeom prst="rect">
            <a:avLst/>
          </a:prstGeom>
          <a:noFill/>
        </p:spPr>
        <p:txBody>
          <a:bodyPr wrap="square" rtlCol="0">
            <a:spAutoFit/>
          </a:bodyPr>
          <a:lstStyle/>
          <a:p>
            <a:r>
              <a:rPr lang="en-US" sz="2400" b="1" dirty="0" err="1"/>
              <a:t>Hep</a:t>
            </a:r>
            <a:r>
              <a:rPr lang="en-US" sz="2400" b="1" dirty="0"/>
              <a:t> A</a:t>
            </a:r>
          </a:p>
        </p:txBody>
      </p:sp>
      <p:sp>
        <p:nvSpPr>
          <p:cNvPr id="35" name="TextBox 34"/>
          <p:cNvSpPr txBox="1"/>
          <p:nvPr/>
        </p:nvSpPr>
        <p:spPr>
          <a:xfrm>
            <a:off x="6383141" y="1470102"/>
            <a:ext cx="1345127" cy="461665"/>
          </a:xfrm>
          <a:prstGeom prst="rect">
            <a:avLst/>
          </a:prstGeom>
          <a:noFill/>
        </p:spPr>
        <p:txBody>
          <a:bodyPr wrap="square" rtlCol="0">
            <a:spAutoFit/>
          </a:bodyPr>
          <a:lstStyle/>
          <a:p>
            <a:r>
              <a:rPr lang="en-US" sz="2400" b="1" dirty="0" err="1"/>
              <a:t>Hep</a:t>
            </a:r>
            <a:r>
              <a:rPr lang="en-US" sz="2400" b="1" dirty="0"/>
              <a:t> B</a:t>
            </a:r>
          </a:p>
        </p:txBody>
      </p:sp>
      <p:sp>
        <p:nvSpPr>
          <p:cNvPr id="36" name="TextBox 35"/>
          <p:cNvSpPr txBox="1"/>
          <p:nvPr/>
        </p:nvSpPr>
        <p:spPr>
          <a:xfrm>
            <a:off x="9844259" y="1470101"/>
            <a:ext cx="1345127" cy="461665"/>
          </a:xfrm>
          <a:prstGeom prst="rect">
            <a:avLst/>
          </a:prstGeom>
          <a:noFill/>
        </p:spPr>
        <p:txBody>
          <a:bodyPr wrap="square" rtlCol="0">
            <a:spAutoFit/>
          </a:bodyPr>
          <a:lstStyle/>
          <a:p>
            <a:r>
              <a:rPr lang="en-US" sz="2400" b="1" dirty="0" err="1"/>
              <a:t>Hep</a:t>
            </a:r>
            <a:r>
              <a:rPr lang="en-US" sz="2400" b="1" dirty="0"/>
              <a:t> C</a:t>
            </a:r>
          </a:p>
        </p:txBody>
      </p:sp>
      <p:sp>
        <p:nvSpPr>
          <p:cNvPr id="37" name="TextBox 36"/>
          <p:cNvSpPr txBox="1"/>
          <p:nvPr/>
        </p:nvSpPr>
        <p:spPr>
          <a:xfrm>
            <a:off x="3150445" y="3551321"/>
            <a:ext cx="1974789" cy="584775"/>
          </a:xfrm>
          <a:prstGeom prst="rect">
            <a:avLst/>
          </a:prstGeom>
          <a:noFill/>
        </p:spPr>
        <p:txBody>
          <a:bodyPr wrap="square" rtlCol="0">
            <a:spAutoFit/>
          </a:bodyPr>
          <a:lstStyle/>
          <a:p>
            <a:r>
              <a:rPr lang="en-US" sz="1600" dirty="0">
                <a:latin typeface="Futura PT Bold" panose="020B0902020204020203" pitchFamily="34" charset="0"/>
              </a:rPr>
              <a:t>Contaminated food and water</a:t>
            </a:r>
          </a:p>
        </p:txBody>
      </p:sp>
      <p:sp>
        <p:nvSpPr>
          <p:cNvPr id="38" name="TextBox 37"/>
          <p:cNvSpPr txBox="1"/>
          <p:nvPr/>
        </p:nvSpPr>
        <p:spPr>
          <a:xfrm>
            <a:off x="5735728" y="3551321"/>
            <a:ext cx="3087749" cy="1077218"/>
          </a:xfrm>
          <a:prstGeom prst="rect">
            <a:avLst/>
          </a:prstGeom>
          <a:noFill/>
        </p:spPr>
        <p:txBody>
          <a:bodyPr wrap="square" rtlCol="0">
            <a:spAutoFit/>
          </a:bodyPr>
          <a:lstStyle/>
          <a:p>
            <a:r>
              <a:rPr lang="en-US" sz="1600" dirty="0">
                <a:latin typeface="Futura PT Bold" panose="020B0902020204020203" pitchFamily="34" charset="0"/>
              </a:rPr>
              <a:t>Contact with blood of a person with </a:t>
            </a:r>
            <a:r>
              <a:rPr lang="en-US" sz="1600" dirty="0" err="1">
                <a:latin typeface="Futura PT Bold" panose="020B0902020204020203" pitchFamily="34" charset="0"/>
              </a:rPr>
              <a:t>Hep</a:t>
            </a:r>
            <a:r>
              <a:rPr lang="en-US" sz="1600" dirty="0">
                <a:latin typeface="Futura PT Bold" panose="020B0902020204020203" pitchFamily="34" charset="0"/>
              </a:rPr>
              <a:t> B, like sharing tattooing or injecting equipment</a:t>
            </a:r>
          </a:p>
        </p:txBody>
      </p:sp>
      <p:sp>
        <p:nvSpPr>
          <p:cNvPr id="39" name="TextBox 38"/>
          <p:cNvSpPr txBox="1"/>
          <p:nvPr/>
        </p:nvSpPr>
        <p:spPr>
          <a:xfrm>
            <a:off x="8898951" y="2806790"/>
            <a:ext cx="3021423" cy="2308324"/>
          </a:xfrm>
          <a:prstGeom prst="rect">
            <a:avLst/>
          </a:prstGeom>
          <a:noFill/>
        </p:spPr>
        <p:txBody>
          <a:bodyPr wrap="square" rtlCol="0">
            <a:spAutoFit/>
          </a:bodyPr>
          <a:lstStyle/>
          <a:p>
            <a:r>
              <a:rPr lang="en-US" sz="1600" dirty="0">
                <a:latin typeface="Futura PT Bold" panose="020B0902020204020203"/>
              </a:rPr>
              <a:t>Contact with blood of a person with </a:t>
            </a:r>
            <a:r>
              <a:rPr lang="en-US" sz="1600" dirty="0" err="1">
                <a:latin typeface="Futura PT Bold" panose="020B0902020204020203"/>
              </a:rPr>
              <a:t>Hep</a:t>
            </a:r>
            <a:r>
              <a:rPr lang="en-US" sz="1600" dirty="0">
                <a:latin typeface="Futura PT Bold" panose="020B0902020204020203"/>
              </a:rPr>
              <a:t> C, like sharing injecting or tattooing equipment</a:t>
            </a:r>
          </a:p>
          <a:p>
            <a:endParaRPr lang="en-US" sz="1600" dirty="0">
              <a:latin typeface="Futura PT Bold" panose="020B0902020204020203"/>
            </a:endParaRPr>
          </a:p>
          <a:p>
            <a:r>
              <a:rPr lang="en-US" sz="1600" b="1" dirty="0">
                <a:latin typeface="Futura PT Bold" panose="020B0902020204020203"/>
              </a:rPr>
              <a:t>Most common type of viral hepatitis for people who inject drugs</a:t>
            </a:r>
          </a:p>
          <a:p>
            <a:r>
              <a:rPr lang="en-US" sz="1600" dirty="0"/>
              <a:t> </a:t>
            </a:r>
          </a:p>
        </p:txBody>
      </p:sp>
      <p:sp>
        <p:nvSpPr>
          <p:cNvPr id="40" name="TextBox 39"/>
          <p:cNvSpPr txBox="1"/>
          <p:nvPr/>
        </p:nvSpPr>
        <p:spPr>
          <a:xfrm>
            <a:off x="373060" y="5600072"/>
            <a:ext cx="2255238" cy="400110"/>
          </a:xfrm>
          <a:prstGeom prst="rect">
            <a:avLst/>
          </a:prstGeom>
          <a:noFill/>
        </p:spPr>
        <p:txBody>
          <a:bodyPr wrap="square" rtlCol="0">
            <a:spAutoFit/>
          </a:bodyPr>
          <a:lstStyle/>
          <a:p>
            <a:r>
              <a:rPr lang="en-US" sz="2000" b="1" dirty="0">
                <a:latin typeface="Futura PT Bold" panose="020B0902020204020203" pitchFamily="34" charset="0"/>
              </a:rPr>
              <a:t>Prevention/cure</a:t>
            </a:r>
          </a:p>
        </p:txBody>
      </p:sp>
      <p:sp>
        <p:nvSpPr>
          <p:cNvPr id="41" name="TextBox 40"/>
          <p:cNvSpPr txBox="1"/>
          <p:nvPr/>
        </p:nvSpPr>
        <p:spPr>
          <a:xfrm>
            <a:off x="3422557" y="6332732"/>
            <a:ext cx="1702677" cy="369332"/>
          </a:xfrm>
          <a:prstGeom prst="rect">
            <a:avLst/>
          </a:prstGeom>
          <a:noFill/>
        </p:spPr>
        <p:txBody>
          <a:bodyPr wrap="square" rtlCol="0">
            <a:spAutoFit/>
          </a:bodyPr>
          <a:lstStyle/>
          <a:p>
            <a:r>
              <a:rPr lang="en-US" dirty="0">
                <a:latin typeface="Futura PT Bold" panose="020B0902020204020203" pitchFamily="34" charset="0"/>
              </a:rPr>
              <a:t>Vaccine</a:t>
            </a:r>
          </a:p>
        </p:txBody>
      </p:sp>
      <p:sp>
        <p:nvSpPr>
          <p:cNvPr id="42" name="TextBox 41"/>
          <p:cNvSpPr txBox="1"/>
          <p:nvPr/>
        </p:nvSpPr>
        <p:spPr>
          <a:xfrm>
            <a:off x="10049585" y="6274379"/>
            <a:ext cx="879607" cy="369332"/>
          </a:xfrm>
          <a:prstGeom prst="rect">
            <a:avLst/>
          </a:prstGeom>
          <a:noFill/>
        </p:spPr>
        <p:txBody>
          <a:bodyPr wrap="square" rtlCol="0">
            <a:spAutoFit/>
          </a:bodyPr>
          <a:lstStyle/>
          <a:p>
            <a:r>
              <a:rPr lang="en-US" dirty="0">
                <a:latin typeface="Futura PT Bold" panose="020B0902020204020203" pitchFamily="34" charset="0"/>
              </a:rPr>
              <a:t>Pills</a:t>
            </a:r>
          </a:p>
        </p:txBody>
      </p:sp>
      <p:pic>
        <p:nvPicPr>
          <p:cNvPr id="43" name="Graphic 4">
            <a:extLst>
              <a:ext uri="{FF2B5EF4-FFF2-40B4-BE49-F238E27FC236}">
                <a16:creationId xmlns:a16="http://schemas.microsoft.com/office/drawing/2014/main" id="{E1502F1F-1E3E-4094-9062-E223F0B63B08}"/>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7050761" y="5187176"/>
            <a:ext cx="988747" cy="1164960"/>
          </a:xfrm>
          <a:prstGeom prst="rect">
            <a:avLst/>
          </a:prstGeom>
        </p:spPr>
      </p:pic>
      <p:pic>
        <p:nvPicPr>
          <p:cNvPr id="44" name="Graphic 5">
            <a:extLst>
              <a:ext uri="{FF2B5EF4-FFF2-40B4-BE49-F238E27FC236}">
                <a16:creationId xmlns:a16="http://schemas.microsoft.com/office/drawing/2014/main" id="{3B2ED092-1D36-4561-8FB3-B4A0E1E6A7A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185241" y="4594375"/>
            <a:ext cx="1008841" cy="1704008"/>
          </a:xfrm>
          <a:prstGeom prst="rect">
            <a:avLst/>
          </a:prstGeom>
        </p:spPr>
      </p:pic>
      <p:pic>
        <p:nvPicPr>
          <p:cNvPr id="45" name="Graphic 35">
            <a:extLst>
              <a:ext uri="{FF2B5EF4-FFF2-40B4-BE49-F238E27FC236}">
                <a16:creationId xmlns:a16="http://schemas.microsoft.com/office/drawing/2014/main" id="{AFB56D83-87DA-475B-98F6-65F06848B9F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899261" y="4678129"/>
            <a:ext cx="921358" cy="1556242"/>
          </a:xfrm>
          <a:prstGeom prst="rect">
            <a:avLst/>
          </a:prstGeom>
        </p:spPr>
      </p:pic>
      <p:sp>
        <p:nvSpPr>
          <p:cNvPr id="46" name="TextBox 45">
            <a:extLst>
              <a:ext uri="{FF2B5EF4-FFF2-40B4-BE49-F238E27FC236}">
                <a16:creationId xmlns:a16="http://schemas.microsoft.com/office/drawing/2014/main" id="{71A1F58A-9F7C-4732-99E1-3C4BA68E80A4}"/>
              </a:ext>
            </a:extLst>
          </p:cNvPr>
          <p:cNvSpPr txBox="1"/>
          <p:nvPr/>
        </p:nvSpPr>
        <p:spPr>
          <a:xfrm>
            <a:off x="5981900" y="6352136"/>
            <a:ext cx="2053172" cy="369332"/>
          </a:xfrm>
          <a:prstGeom prst="rect">
            <a:avLst/>
          </a:prstGeom>
          <a:noFill/>
        </p:spPr>
        <p:txBody>
          <a:bodyPr wrap="square" rtlCol="0">
            <a:spAutoFit/>
          </a:bodyPr>
          <a:lstStyle/>
          <a:p>
            <a:r>
              <a:rPr lang="en-US" dirty="0">
                <a:latin typeface="Futura PT Bold" panose="020B0902020204020203" pitchFamily="34" charset="0"/>
              </a:rPr>
              <a:t>Vaccine </a:t>
            </a:r>
            <a:r>
              <a:rPr lang="en-US" dirty="0" smtClean="0">
                <a:latin typeface="Futura PT Bold" panose="020B0902020204020203" pitchFamily="34" charset="0"/>
              </a:rPr>
              <a:t>and </a:t>
            </a:r>
            <a:r>
              <a:rPr lang="en-US" dirty="0">
                <a:latin typeface="Futura PT Bold" panose="020B0902020204020203" pitchFamily="34" charset="0"/>
              </a:rPr>
              <a:t>Pills</a:t>
            </a:r>
          </a:p>
        </p:txBody>
      </p:sp>
      <p:pic>
        <p:nvPicPr>
          <p:cNvPr id="47" name="Graphic 6">
            <a:extLst>
              <a:ext uri="{FF2B5EF4-FFF2-40B4-BE49-F238E27FC236}">
                <a16:creationId xmlns:a16="http://schemas.microsoft.com/office/drawing/2014/main" id="{CC0689B2-071E-446E-942F-CC8DC8BBDCD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16031" y="2032067"/>
            <a:ext cx="2032496" cy="842150"/>
          </a:xfrm>
          <a:prstGeom prst="rect">
            <a:avLst/>
          </a:prstGeom>
        </p:spPr>
      </p:pic>
      <p:pic>
        <p:nvPicPr>
          <p:cNvPr id="48" name="Graphic 7">
            <a:extLst>
              <a:ext uri="{FF2B5EF4-FFF2-40B4-BE49-F238E27FC236}">
                <a16:creationId xmlns:a16="http://schemas.microsoft.com/office/drawing/2014/main" id="{197BACC9-7F35-4DC6-A98F-E6883F6CCDAE}"/>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965035" y="5115114"/>
            <a:ext cx="1030833" cy="1214546"/>
          </a:xfrm>
          <a:prstGeom prst="rect">
            <a:avLst/>
          </a:prstGeom>
        </p:spPr>
      </p:pic>
      <p:pic>
        <p:nvPicPr>
          <p:cNvPr id="49" name="Graphic 8">
            <a:extLst>
              <a:ext uri="{FF2B5EF4-FFF2-40B4-BE49-F238E27FC236}">
                <a16:creationId xmlns:a16="http://schemas.microsoft.com/office/drawing/2014/main" id="{04DEDE33-9A64-428F-A6AF-974413ED3F0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472022" y="1928104"/>
            <a:ext cx="1793785" cy="743242"/>
          </a:xfrm>
          <a:prstGeom prst="rect">
            <a:avLst/>
          </a:prstGeom>
        </p:spPr>
      </p:pic>
      <p:pic>
        <p:nvPicPr>
          <p:cNvPr id="50" name="Graphic 3">
            <a:extLst>
              <a:ext uri="{FF2B5EF4-FFF2-40B4-BE49-F238E27FC236}">
                <a16:creationId xmlns:a16="http://schemas.microsoft.com/office/drawing/2014/main" id="{FFADBC4D-FAFB-4808-8531-98223C59DAD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060075" y="1876147"/>
            <a:ext cx="1851584" cy="1459484"/>
          </a:xfrm>
          <a:prstGeom prst="rect">
            <a:avLst/>
          </a:prstGeom>
        </p:spPr>
      </p:pic>
    </p:spTree>
    <p:extLst>
      <p:ext uri="{BB962C8B-B14F-4D97-AF65-F5344CB8AC3E}">
        <p14:creationId xmlns:p14="http://schemas.microsoft.com/office/powerpoint/2010/main" val="25609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35" grpId="0"/>
      <p:bldP spid="36" grpId="0"/>
      <p:bldP spid="37" grpId="0"/>
      <p:bldP spid="38" grpId="0"/>
      <p:bldP spid="39" grpId="0"/>
      <p:bldP spid="40" grpId="0"/>
      <p:bldP spid="41" grpId="0"/>
      <p:bldP spid="42"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2094108" y="345912"/>
            <a:ext cx="9291965" cy="923330"/>
          </a:xfrm>
          <a:prstGeom prst="rect">
            <a:avLst/>
          </a:prstGeom>
          <a:noFill/>
        </p:spPr>
        <p:txBody>
          <a:bodyPr wrap="square" rtlCol="0">
            <a:spAutoFit/>
          </a:bodyPr>
          <a:lstStyle/>
          <a:p>
            <a:r>
              <a:rPr lang="en-AU" sz="5400" kern="1300" spc="100" dirty="0" smtClean="0">
                <a:latin typeface="Futura-ExtraBold" panose="020B0500000000000000" pitchFamily="34" charset="0"/>
              </a:rPr>
              <a:t>How do you get Hepatitis C?</a:t>
            </a:r>
          </a:p>
        </p:txBody>
      </p:sp>
      <p:cxnSp>
        <p:nvCxnSpPr>
          <p:cNvPr id="8" name="Straight Connector 7"/>
          <p:cNvCxnSpPr>
            <a:cxnSpLocks/>
          </p:cNvCxnSpPr>
          <p:nvPr/>
        </p:nvCxnSpPr>
        <p:spPr>
          <a:xfrm>
            <a:off x="2204141" y="1284307"/>
            <a:ext cx="7452000" cy="0"/>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2434946" y="4251747"/>
            <a:ext cx="1798874" cy="1077218"/>
          </a:xfrm>
          <a:prstGeom prst="rect">
            <a:avLst/>
          </a:prstGeom>
          <a:noFill/>
        </p:spPr>
        <p:txBody>
          <a:bodyPr wrap="square" rtlCol="0">
            <a:spAutoFit/>
          </a:bodyPr>
          <a:lstStyle/>
          <a:p>
            <a:r>
              <a:rPr lang="en-US" sz="1600" dirty="0" smtClean="0"/>
              <a:t>Sharing used tattooing, piercing and scarification equipment</a:t>
            </a:r>
            <a:endParaRPr lang="en-US" sz="1600" dirty="0"/>
          </a:p>
        </p:txBody>
      </p:sp>
      <p:sp>
        <p:nvSpPr>
          <p:cNvPr id="10" name="TextBox 9"/>
          <p:cNvSpPr txBox="1"/>
          <p:nvPr/>
        </p:nvSpPr>
        <p:spPr>
          <a:xfrm>
            <a:off x="4349041" y="4249685"/>
            <a:ext cx="2176407" cy="584775"/>
          </a:xfrm>
          <a:prstGeom prst="rect">
            <a:avLst/>
          </a:prstGeom>
          <a:noFill/>
        </p:spPr>
        <p:txBody>
          <a:bodyPr wrap="square" rtlCol="0">
            <a:spAutoFit/>
          </a:bodyPr>
          <a:lstStyle/>
          <a:p>
            <a:pPr algn="ctr"/>
            <a:r>
              <a:rPr lang="en-US" sz="1600" dirty="0" smtClean="0"/>
              <a:t>Sharing used straws and pipes</a:t>
            </a:r>
            <a:endParaRPr lang="en-US" sz="1600" dirty="0"/>
          </a:p>
        </p:txBody>
      </p:sp>
      <p:sp>
        <p:nvSpPr>
          <p:cNvPr id="11" name="TextBox 10"/>
          <p:cNvSpPr txBox="1"/>
          <p:nvPr/>
        </p:nvSpPr>
        <p:spPr>
          <a:xfrm>
            <a:off x="6525448" y="4246528"/>
            <a:ext cx="3005728" cy="584775"/>
          </a:xfrm>
          <a:prstGeom prst="rect">
            <a:avLst/>
          </a:prstGeom>
          <a:noFill/>
        </p:spPr>
        <p:txBody>
          <a:bodyPr wrap="square" rtlCol="0">
            <a:spAutoFit/>
          </a:bodyPr>
          <a:lstStyle/>
          <a:p>
            <a:pPr algn="ctr"/>
            <a:r>
              <a:rPr lang="en-US" sz="1600" dirty="0" smtClean="0"/>
              <a:t>Sharing razors and </a:t>
            </a:r>
          </a:p>
          <a:p>
            <a:pPr algn="ctr"/>
            <a:r>
              <a:rPr lang="en-US" sz="1600" dirty="0" smtClean="0"/>
              <a:t>toothbrushes </a:t>
            </a:r>
            <a:endParaRPr lang="en-US" sz="1600" dirty="0"/>
          </a:p>
        </p:txBody>
      </p:sp>
      <p:sp>
        <p:nvSpPr>
          <p:cNvPr id="14" name="TextBox 13"/>
          <p:cNvSpPr txBox="1"/>
          <p:nvPr/>
        </p:nvSpPr>
        <p:spPr>
          <a:xfrm>
            <a:off x="280529" y="4246528"/>
            <a:ext cx="1798874" cy="830997"/>
          </a:xfrm>
          <a:prstGeom prst="rect">
            <a:avLst/>
          </a:prstGeom>
          <a:noFill/>
        </p:spPr>
        <p:txBody>
          <a:bodyPr wrap="square" rtlCol="0">
            <a:spAutoFit/>
          </a:bodyPr>
          <a:lstStyle/>
          <a:p>
            <a:pPr algn="ctr"/>
            <a:r>
              <a:rPr lang="en-US" sz="1600" dirty="0" smtClean="0"/>
              <a:t>Sharing used injecting equipment</a:t>
            </a:r>
            <a:endParaRPr lang="en-US" sz="1600" dirty="0"/>
          </a:p>
        </p:txBody>
      </p:sp>
      <p:sp>
        <p:nvSpPr>
          <p:cNvPr id="3" name="Slide Number Placeholder 2"/>
          <p:cNvSpPr>
            <a:spLocks noGrp="1"/>
          </p:cNvSpPr>
          <p:nvPr>
            <p:ph type="sldNum" sz="quarter" idx="12"/>
          </p:nvPr>
        </p:nvSpPr>
        <p:spPr>
          <a:xfrm>
            <a:off x="8642873" y="6367108"/>
            <a:ext cx="2743200" cy="365125"/>
          </a:xfrm>
        </p:spPr>
        <p:txBody>
          <a:bodyPr/>
          <a:lstStyle/>
          <a:p>
            <a:fld id="{A799ECD7-AD25-4021-909F-AB2EC87BE5EC}" type="slidenum">
              <a:rPr lang="en-US" smtClean="0"/>
              <a:t>8</a:t>
            </a:fld>
            <a:endParaRPr lang="en-US"/>
          </a:p>
        </p:txBody>
      </p:sp>
      <p:sp>
        <p:nvSpPr>
          <p:cNvPr id="15" name="TextBox 14"/>
          <p:cNvSpPr txBox="1"/>
          <p:nvPr/>
        </p:nvSpPr>
        <p:spPr>
          <a:xfrm>
            <a:off x="9656141" y="4205581"/>
            <a:ext cx="2167428" cy="584775"/>
          </a:xfrm>
          <a:prstGeom prst="rect">
            <a:avLst/>
          </a:prstGeom>
          <a:noFill/>
        </p:spPr>
        <p:txBody>
          <a:bodyPr wrap="square" rtlCol="0">
            <a:spAutoFit/>
          </a:bodyPr>
          <a:lstStyle/>
          <a:p>
            <a:r>
              <a:rPr lang="en-US" sz="1600" dirty="0" smtClean="0"/>
              <a:t>Unprotected sex (when blood is involved)</a:t>
            </a:r>
            <a:endParaRPr lang="en-US" sz="1600" dirty="0"/>
          </a:p>
        </p:txBody>
      </p:sp>
      <p:sp>
        <p:nvSpPr>
          <p:cNvPr id="16" name="TextBox 15"/>
          <p:cNvSpPr txBox="1"/>
          <p:nvPr/>
        </p:nvSpPr>
        <p:spPr>
          <a:xfrm>
            <a:off x="2522035" y="5682928"/>
            <a:ext cx="7009141" cy="584775"/>
          </a:xfrm>
          <a:prstGeom prst="rect">
            <a:avLst/>
          </a:prstGeom>
          <a:noFill/>
        </p:spPr>
        <p:txBody>
          <a:bodyPr wrap="square" rtlCol="0">
            <a:spAutoFit/>
          </a:bodyPr>
          <a:lstStyle/>
          <a:p>
            <a:pPr algn="ctr"/>
            <a:r>
              <a:rPr lang="en-US" sz="1600" b="1" dirty="0" smtClean="0"/>
              <a:t>It’s impossible to tell by sight if blood has the Hepatitis C virus, so the safest thing to do is never share equipment!</a:t>
            </a:r>
            <a:endParaRPr lang="en-US" sz="1600" b="1" dirty="0"/>
          </a:p>
        </p:txBody>
      </p:sp>
      <p:pic>
        <p:nvPicPr>
          <p:cNvPr id="12" name="Graphic 1">
            <a:extLst>
              <a:ext uri="{FF2B5EF4-FFF2-40B4-BE49-F238E27FC236}">
                <a16:creationId xmlns:a16="http://schemas.microsoft.com/office/drawing/2014/main" id="{7BC28174-169A-4F13-8E1A-6519E81ABC98}"/>
              </a:ext>
            </a:extLst>
          </p:cNvPr>
          <p:cNvPicPr>
            <a:picLocks noChangeAspect="1"/>
          </p:cNvPicPr>
          <p:nvPr/>
        </p:nvPicPr>
        <p:blipFill>
          <a:blip r:embed="rId4">
            <a:extLst>
              <a:ext uri="{96DAC541-7B7A-43D3-8B79-37D633B846F1}">
                <asvg:svgBlip xmlns="" xmlns:asvg="http://schemas.microsoft.com/office/drawing/2016/SVG/main" xmlns:lc="http://schemas.openxmlformats.org/drawingml/2006/lockedCanvas" r:embed="rId5"/>
              </a:ext>
            </a:extLst>
          </a:blip>
          <a:stretch>
            <a:fillRect/>
          </a:stretch>
        </p:blipFill>
        <p:spPr>
          <a:xfrm rot="20408141">
            <a:off x="2508737" y="3182016"/>
            <a:ext cx="1333743" cy="1225309"/>
          </a:xfrm>
          <a:prstGeom prst="rect">
            <a:avLst/>
          </a:prstGeom>
        </p:spPr>
      </p:pic>
      <p:pic>
        <p:nvPicPr>
          <p:cNvPr id="13" name="Graphic 3">
            <a:extLst>
              <a:ext uri="{FF2B5EF4-FFF2-40B4-BE49-F238E27FC236}">
                <a16:creationId xmlns:a16="http://schemas.microsoft.com/office/drawing/2014/main" id="{FF19EF13-06B5-409E-825A-380A39B94ED7}"/>
              </a:ext>
            </a:extLst>
          </p:cNvPr>
          <p:cNvPicPr>
            <a:picLocks noChangeAspect="1"/>
          </p:cNvPicPr>
          <p:nvPr/>
        </p:nvPicPr>
        <p:blipFill>
          <a:blip r:embed="rId6">
            <a:extLst>
              <a:ext uri="{96DAC541-7B7A-43D3-8B79-37D633B846F1}">
                <asvg:svgBlip xmlns="" xmlns:asvg="http://schemas.microsoft.com/office/drawing/2016/SVG/main" xmlns:lc="http://schemas.openxmlformats.org/drawingml/2006/lockedCanvas" r:embed="rId7"/>
              </a:ext>
            </a:extLst>
          </a:blip>
          <a:stretch>
            <a:fillRect/>
          </a:stretch>
        </p:blipFill>
        <p:spPr>
          <a:xfrm>
            <a:off x="2484100" y="1943445"/>
            <a:ext cx="1543150" cy="1256052"/>
          </a:xfrm>
          <a:prstGeom prst="rect">
            <a:avLst/>
          </a:prstGeom>
        </p:spPr>
      </p:pic>
      <p:pic>
        <p:nvPicPr>
          <p:cNvPr id="17" name="Graphic 4">
            <a:extLst>
              <a:ext uri="{FF2B5EF4-FFF2-40B4-BE49-F238E27FC236}">
                <a16:creationId xmlns:a16="http://schemas.microsoft.com/office/drawing/2014/main" id="{3E098ED6-9966-434A-9131-FF76E661DF9C}"/>
              </a:ext>
            </a:extLst>
          </p:cNvPr>
          <p:cNvPicPr>
            <a:picLocks noChangeAspect="1"/>
          </p:cNvPicPr>
          <p:nvPr/>
        </p:nvPicPr>
        <p:blipFill>
          <a:blip r:embed="rId8">
            <a:extLst>
              <a:ext uri="{96DAC541-7B7A-43D3-8B79-37D633B846F1}">
                <asvg:svgBlip xmlns="" xmlns:asvg="http://schemas.microsoft.com/office/drawing/2016/SVG/main" xmlns:lc="http://schemas.openxmlformats.org/drawingml/2006/lockedCanvas" r:embed="rId9"/>
              </a:ext>
            </a:extLst>
          </a:blip>
          <a:stretch>
            <a:fillRect/>
          </a:stretch>
        </p:blipFill>
        <p:spPr>
          <a:xfrm>
            <a:off x="146743" y="2793557"/>
            <a:ext cx="1934745" cy="1237756"/>
          </a:xfrm>
          <a:prstGeom prst="rect">
            <a:avLst/>
          </a:prstGeom>
        </p:spPr>
      </p:pic>
      <p:pic>
        <p:nvPicPr>
          <p:cNvPr id="18" name="Graphic 5">
            <a:extLst>
              <a:ext uri="{FF2B5EF4-FFF2-40B4-BE49-F238E27FC236}">
                <a16:creationId xmlns:a16="http://schemas.microsoft.com/office/drawing/2014/main" id="{AE8CD11E-1DD1-414A-87C3-2E699D4CE098}"/>
              </a:ext>
            </a:extLst>
          </p:cNvPr>
          <p:cNvPicPr>
            <a:picLocks noChangeAspect="1"/>
          </p:cNvPicPr>
          <p:nvPr/>
        </p:nvPicPr>
        <p:blipFill>
          <a:blip r:embed="rId10">
            <a:extLst>
              <a:ext uri="{96DAC541-7B7A-43D3-8B79-37D633B846F1}">
                <asvg:svgBlip xmlns="" xmlns:asvg="http://schemas.microsoft.com/office/drawing/2016/SVG/main" xmlns:lc="http://schemas.openxmlformats.org/drawingml/2006/lockedCanvas" r:embed="rId11"/>
              </a:ext>
            </a:extLst>
          </a:blip>
          <a:stretch>
            <a:fillRect/>
          </a:stretch>
        </p:blipFill>
        <p:spPr>
          <a:xfrm>
            <a:off x="4958391" y="3326097"/>
            <a:ext cx="1129116" cy="586785"/>
          </a:xfrm>
          <a:prstGeom prst="rect">
            <a:avLst/>
          </a:prstGeom>
        </p:spPr>
      </p:pic>
      <p:pic>
        <p:nvPicPr>
          <p:cNvPr id="19" name="Graphic 11">
            <a:extLst>
              <a:ext uri="{FF2B5EF4-FFF2-40B4-BE49-F238E27FC236}">
                <a16:creationId xmlns:a16="http://schemas.microsoft.com/office/drawing/2014/main" id="{972F185C-95F4-4E8F-BE92-A81690F2AD1A}"/>
              </a:ext>
            </a:extLst>
          </p:cNvPr>
          <p:cNvPicPr>
            <a:picLocks noChangeAspect="1"/>
          </p:cNvPicPr>
          <p:nvPr/>
        </p:nvPicPr>
        <p:blipFill>
          <a:blip r:embed="rId12">
            <a:extLst>
              <a:ext uri="{96DAC541-7B7A-43D3-8B79-37D633B846F1}">
                <asvg:svgBlip xmlns="" xmlns:asvg="http://schemas.microsoft.com/office/drawing/2016/SVG/main" xmlns:lc="http://schemas.openxmlformats.org/drawingml/2006/lockedCanvas" r:embed="rId13"/>
              </a:ext>
            </a:extLst>
          </a:blip>
          <a:stretch>
            <a:fillRect/>
          </a:stretch>
        </p:blipFill>
        <p:spPr>
          <a:xfrm flipH="1">
            <a:off x="5051758" y="2589647"/>
            <a:ext cx="958761" cy="1219699"/>
          </a:xfrm>
          <a:prstGeom prst="rect">
            <a:avLst/>
          </a:prstGeom>
        </p:spPr>
      </p:pic>
      <p:pic>
        <p:nvPicPr>
          <p:cNvPr id="20" name="Graphic 12">
            <a:extLst>
              <a:ext uri="{FF2B5EF4-FFF2-40B4-BE49-F238E27FC236}">
                <a16:creationId xmlns:a16="http://schemas.microsoft.com/office/drawing/2014/main" id="{FD2A491C-A29F-4EBE-BD25-244A5E8D3FC0}"/>
              </a:ext>
            </a:extLst>
          </p:cNvPr>
          <p:cNvPicPr>
            <a:picLocks noChangeAspect="1"/>
          </p:cNvPicPr>
          <p:nvPr/>
        </p:nvPicPr>
        <p:blipFill>
          <a:blip r:embed="rId14">
            <a:extLst>
              <a:ext uri="{96DAC541-7B7A-43D3-8B79-37D633B846F1}">
                <asvg:svgBlip xmlns="" xmlns:asvg="http://schemas.microsoft.com/office/drawing/2016/SVG/main" xmlns:lc="http://schemas.openxmlformats.org/drawingml/2006/lockedCanvas" r:embed="rId15"/>
              </a:ext>
            </a:extLst>
          </a:blip>
          <a:stretch>
            <a:fillRect/>
          </a:stretch>
        </p:blipFill>
        <p:spPr>
          <a:xfrm>
            <a:off x="9728070" y="2413262"/>
            <a:ext cx="1658003" cy="1618051"/>
          </a:xfrm>
          <a:prstGeom prst="rect">
            <a:avLst/>
          </a:prstGeom>
        </p:spPr>
      </p:pic>
      <p:pic>
        <p:nvPicPr>
          <p:cNvPr id="21" name="Graphic 16">
            <a:extLst>
              <a:ext uri="{FF2B5EF4-FFF2-40B4-BE49-F238E27FC236}">
                <a16:creationId xmlns:a16="http://schemas.microsoft.com/office/drawing/2014/main" id="{EB1FA42D-2995-4E84-9FD9-1CB02FBAABF9}"/>
              </a:ext>
            </a:extLst>
          </p:cNvPr>
          <p:cNvPicPr>
            <a:picLocks noChangeAspect="1"/>
          </p:cNvPicPr>
          <p:nvPr/>
        </p:nvPicPr>
        <p:blipFill>
          <a:blip r:embed="rId16">
            <a:extLst>
              <a:ext uri="{96DAC541-7B7A-43D3-8B79-37D633B846F1}">
                <asvg:svgBlip xmlns="" xmlns:asvg="http://schemas.microsoft.com/office/drawing/2016/SVG/main" xmlns:lc="http://schemas.openxmlformats.org/drawingml/2006/lockedCanvas" r:embed="rId17"/>
              </a:ext>
            </a:extLst>
          </a:blip>
          <a:stretch>
            <a:fillRect/>
          </a:stretch>
        </p:blipFill>
        <p:spPr>
          <a:xfrm>
            <a:off x="7265508" y="2572290"/>
            <a:ext cx="1238634" cy="1254413"/>
          </a:xfrm>
          <a:prstGeom prst="rect">
            <a:avLst/>
          </a:prstGeom>
        </p:spPr>
      </p:pic>
      <p:pic>
        <p:nvPicPr>
          <p:cNvPr id="22" name="Graphic 17">
            <a:extLst>
              <a:ext uri="{FF2B5EF4-FFF2-40B4-BE49-F238E27FC236}">
                <a16:creationId xmlns:a16="http://schemas.microsoft.com/office/drawing/2014/main" id="{F8ADCD9C-4D0E-4345-AE88-FE22476E2D99}"/>
              </a:ext>
            </a:extLst>
          </p:cNvPr>
          <p:cNvPicPr>
            <a:picLocks noChangeAspect="1"/>
          </p:cNvPicPr>
          <p:nvPr/>
        </p:nvPicPr>
        <p:blipFill>
          <a:blip r:embed="rId18">
            <a:extLst>
              <a:ext uri="{96DAC541-7B7A-43D3-8B79-37D633B846F1}">
                <asvg:svgBlip xmlns="" xmlns:asvg="http://schemas.microsoft.com/office/drawing/2016/SVG/main" xmlns:lc="http://schemas.openxmlformats.org/drawingml/2006/lockedCanvas" r:embed="rId19"/>
              </a:ext>
            </a:extLst>
          </a:blip>
          <a:stretch>
            <a:fillRect/>
          </a:stretch>
        </p:blipFill>
        <p:spPr>
          <a:xfrm>
            <a:off x="6883598" y="3567181"/>
            <a:ext cx="2048381" cy="491611"/>
          </a:xfrm>
          <a:prstGeom prst="rect">
            <a:avLst/>
          </a:prstGeom>
        </p:spPr>
      </p:pic>
    </p:spTree>
    <p:extLst>
      <p:ext uri="{BB962C8B-B14F-4D97-AF65-F5344CB8AC3E}">
        <p14:creationId xmlns:p14="http://schemas.microsoft.com/office/powerpoint/2010/main" val="15748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2098265" y="79070"/>
            <a:ext cx="9165919" cy="1569660"/>
          </a:xfrm>
          <a:prstGeom prst="rect">
            <a:avLst/>
          </a:prstGeom>
          <a:noFill/>
        </p:spPr>
        <p:txBody>
          <a:bodyPr wrap="square" rtlCol="0">
            <a:spAutoFit/>
          </a:bodyPr>
          <a:lstStyle/>
          <a:p>
            <a:r>
              <a:rPr lang="en-AU" sz="4800" kern="1300" spc="100" dirty="0" smtClean="0">
                <a:latin typeface="Futura-ExtraBold" panose="020B0500000000000000" pitchFamily="34" charset="0"/>
              </a:rPr>
              <a:t>What are some signs that you might have Hepatitis C?</a:t>
            </a:r>
          </a:p>
        </p:txBody>
      </p:sp>
      <p:cxnSp>
        <p:nvCxnSpPr>
          <p:cNvPr id="8" name="Straight Connector 7"/>
          <p:cNvCxnSpPr>
            <a:cxnSpLocks/>
          </p:cNvCxnSpPr>
          <p:nvPr/>
        </p:nvCxnSpPr>
        <p:spPr>
          <a:xfrm>
            <a:off x="2098265" y="2362955"/>
            <a:ext cx="7452000" cy="0"/>
          </a:xfrm>
          <a:prstGeom prst="line">
            <a:avLst/>
          </a:prstGeom>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04325" y="4816562"/>
            <a:ext cx="1352755" cy="584775"/>
          </a:xfrm>
          <a:prstGeom prst="rect">
            <a:avLst/>
          </a:prstGeom>
          <a:noFill/>
        </p:spPr>
        <p:txBody>
          <a:bodyPr wrap="square" rtlCol="0">
            <a:spAutoFit/>
          </a:bodyPr>
          <a:lstStyle/>
          <a:p>
            <a:pPr algn="ctr"/>
            <a:r>
              <a:rPr lang="en-US" sz="1600" dirty="0" smtClean="0"/>
              <a:t>Weakness / feeling tired</a:t>
            </a:r>
            <a:endParaRPr lang="en-US" sz="1600" dirty="0"/>
          </a:p>
        </p:txBody>
      </p:sp>
      <p:sp>
        <p:nvSpPr>
          <p:cNvPr id="10" name="TextBox 9"/>
          <p:cNvSpPr txBox="1"/>
          <p:nvPr/>
        </p:nvSpPr>
        <p:spPr>
          <a:xfrm>
            <a:off x="1771505" y="4816027"/>
            <a:ext cx="2119846" cy="338554"/>
          </a:xfrm>
          <a:prstGeom prst="rect">
            <a:avLst/>
          </a:prstGeom>
          <a:noFill/>
        </p:spPr>
        <p:txBody>
          <a:bodyPr wrap="square" rtlCol="0">
            <a:spAutoFit/>
          </a:bodyPr>
          <a:lstStyle/>
          <a:p>
            <a:pPr algn="ctr"/>
            <a:r>
              <a:rPr lang="en-US" sz="1600" dirty="0" smtClean="0"/>
              <a:t>Loss of appetite</a:t>
            </a:r>
            <a:endParaRPr lang="en-US" sz="1600" dirty="0"/>
          </a:p>
        </p:txBody>
      </p:sp>
      <p:sp>
        <p:nvSpPr>
          <p:cNvPr id="11" name="TextBox 10"/>
          <p:cNvSpPr txBox="1"/>
          <p:nvPr/>
        </p:nvSpPr>
        <p:spPr>
          <a:xfrm>
            <a:off x="3335156" y="4816027"/>
            <a:ext cx="3005728" cy="584775"/>
          </a:xfrm>
          <a:prstGeom prst="rect">
            <a:avLst/>
          </a:prstGeom>
          <a:noFill/>
        </p:spPr>
        <p:txBody>
          <a:bodyPr wrap="square" rtlCol="0">
            <a:spAutoFit/>
          </a:bodyPr>
          <a:lstStyle/>
          <a:p>
            <a:pPr algn="ctr"/>
            <a:r>
              <a:rPr lang="en-US" sz="1600" dirty="0" smtClean="0"/>
              <a:t>Red </a:t>
            </a:r>
            <a:r>
              <a:rPr lang="en-US" sz="1600" dirty="0" err="1" smtClean="0"/>
              <a:t>colouring</a:t>
            </a:r>
            <a:r>
              <a:rPr lang="en-US" sz="1600" dirty="0" smtClean="0"/>
              <a:t> </a:t>
            </a:r>
            <a:br>
              <a:rPr lang="en-US" sz="1600" dirty="0" smtClean="0"/>
            </a:br>
            <a:r>
              <a:rPr lang="en-US" sz="1600" dirty="0" smtClean="0"/>
              <a:t>on your palms</a:t>
            </a:r>
            <a:endParaRPr lang="en-US" sz="1600" dirty="0"/>
          </a:p>
        </p:txBody>
      </p:sp>
      <p:sp>
        <p:nvSpPr>
          <p:cNvPr id="3" name="Slide Number Placeholder 2"/>
          <p:cNvSpPr>
            <a:spLocks noGrp="1"/>
          </p:cNvSpPr>
          <p:nvPr>
            <p:ph type="sldNum" sz="quarter" idx="12"/>
          </p:nvPr>
        </p:nvSpPr>
        <p:spPr>
          <a:xfrm>
            <a:off x="8642873" y="6367108"/>
            <a:ext cx="2743200" cy="365125"/>
          </a:xfrm>
        </p:spPr>
        <p:txBody>
          <a:bodyPr/>
          <a:lstStyle/>
          <a:p>
            <a:fld id="{A799ECD7-AD25-4021-909F-AB2EC87BE5EC}" type="slidenum">
              <a:rPr lang="en-US" smtClean="0"/>
              <a:t>9</a:t>
            </a:fld>
            <a:endParaRPr lang="en-US"/>
          </a:p>
        </p:txBody>
      </p:sp>
      <p:sp>
        <p:nvSpPr>
          <p:cNvPr id="15" name="TextBox 14"/>
          <p:cNvSpPr txBox="1"/>
          <p:nvPr/>
        </p:nvSpPr>
        <p:spPr>
          <a:xfrm>
            <a:off x="6204519" y="4816027"/>
            <a:ext cx="1760030" cy="830997"/>
          </a:xfrm>
          <a:prstGeom prst="rect">
            <a:avLst/>
          </a:prstGeom>
          <a:noFill/>
        </p:spPr>
        <p:txBody>
          <a:bodyPr wrap="square" rtlCol="0">
            <a:spAutoFit/>
          </a:bodyPr>
          <a:lstStyle/>
          <a:p>
            <a:pPr algn="ctr"/>
            <a:r>
              <a:rPr lang="en-US" sz="1600" dirty="0" smtClean="0"/>
              <a:t>Spider-like blood vessels on the chest</a:t>
            </a:r>
            <a:endParaRPr lang="en-US" sz="1600" dirty="0"/>
          </a:p>
        </p:txBody>
      </p:sp>
      <p:sp>
        <p:nvSpPr>
          <p:cNvPr id="16" name="TextBox 15"/>
          <p:cNvSpPr txBox="1"/>
          <p:nvPr/>
        </p:nvSpPr>
        <p:spPr>
          <a:xfrm>
            <a:off x="8188260" y="4816027"/>
            <a:ext cx="1760030" cy="830997"/>
          </a:xfrm>
          <a:prstGeom prst="rect">
            <a:avLst/>
          </a:prstGeom>
          <a:noFill/>
        </p:spPr>
        <p:txBody>
          <a:bodyPr wrap="square" rtlCol="0">
            <a:spAutoFit/>
          </a:bodyPr>
          <a:lstStyle/>
          <a:p>
            <a:pPr algn="ctr"/>
            <a:r>
              <a:rPr lang="en-US" sz="1600" dirty="0" smtClean="0"/>
              <a:t>Trouble stopping bleeding after injecting</a:t>
            </a:r>
            <a:endParaRPr lang="en-US" sz="1600" dirty="0"/>
          </a:p>
        </p:txBody>
      </p:sp>
      <p:sp>
        <p:nvSpPr>
          <p:cNvPr id="19" name="TextBox 18"/>
          <p:cNvSpPr txBox="1"/>
          <p:nvPr/>
        </p:nvSpPr>
        <p:spPr>
          <a:xfrm>
            <a:off x="10103937" y="4814957"/>
            <a:ext cx="1760030" cy="830997"/>
          </a:xfrm>
          <a:prstGeom prst="rect">
            <a:avLst/>
          </a:prstGeom>
          <a:noFill/>
        </p:spPr>
        <p:txBody>
          <a:bodyPr wrap="square" rtlCol="0">
            <a:spAutoFit/>
          </a:bodyPr>
          <a:lstStyle/>
          <a:p>
            <a:pPr algn="ctr"/>
            <a:r>
              <a:rPr lang="en-US" sz="1600" dirty="0" smtClean="0"/>
              <a:t>Breast enlargement </a:t>
            </a:r>
            <a:br>
              <a:rPr lang="en-US" sz="1600" dirty="0" smtClean="0"/>
            </a:br>
            <a:r>
              <a:rPr lang="en-US" sz="1600" dirty="0" smtClean="0"/>
              <a:t>in men</a:t>
            </a:r>
            <a:endParaRPr lang="en-US" sz="1600" dirty="0"/>
          </a:p>
        </p:txBody>
      </p:sp>
      <p:pic>
        <p:nvPicPr>
          <p:cNvPr id="25" name="Graphic 22">
            <a:extLst>
              <a:ext uri="{FF2B5EF4-FFF2-40B4-BE49-F238E27FC236}">
                <a16:creationId xmlns:a16="http://schemas.microsoft.com/office/drawing/2014/main" id="{1362E480-0E82-4F3B-97F2-652A4954A5E4}"/>
              </a:ext>
            </a:extLst>
          </p:cNvPr>
          <p:cNvPicPr>
            <a:picLocks noChangeAspect="1"/>
          </p:cNvPicPr>
          <p:nvPr/>
        </p:nvPicPr>
        <p:blipFill>
          <a:blip r:embed="rId4">
            <a:extLst>
              <a:ext uri="{96DAC541-7B7A-43D3-8B79-37D633B846F1}">
                <asvg:svgBlip xmlns="" xmlns:asvg="http://schemas.microsoft.com/office/drawing/2016/SVG/main" xmlns:lc="http://schemas.openxmlformats.org/drawingml/2006/lockedCanvas" r:embed="rId15"/>
              </a:ext>
            </a:extLst>
          </a:blip>
          <a:stretch>
            <a:fillRect/>
          </a:stretch>
        </p:blipFill>
        <p:spPr>
          <a:xfrm>
            <a:off x="7550769" y="2620205"/>
            <a:ext cx="2138727" cy="2572904"/>
          </a:xfrm>
          <a:prstGeom prst="rect">
            <a:avLst/>
          </a:prstGeom>
        </p:spPr>
      </p:pic>
      <p:pic>
        <p:nvPicPr>
          <p:cNvPr id="26" name="Graphic 23">
            <a:extLst>
              <a:ext uri="{FF2B5EF4-FFF2-40B4-BE49-F238E27FC236}">
                <a16:creationId xmlns:a16="http://schemas.microsoft.com/office/drawing/2014/main" id="{9B273B3C-0E83-4477-8C95-070F5B3F5FB2}"/>
              </a:ext>
            </a:extLst>
          </p:cNvPr>
          <p:cNvPicPr>
            <a:picLocks noChangeAspect="1"/>
          </p:cNvPicPr>
          <p:nvPr/>
        </p:nvPicPr>
        <p:blipFill>
          <a:blip r:embed="rId16">
            <a:extLst>
              <a:ext uri="{96DAC541-7B7A-43D3-8B79-37D633B846F1}">
                <asvg:svgBlip xmlns="" xmlns:asvg="http://schemas.microsoft.com/office/drawing/2016/SVG/main" xmlns:lc="http://schemas.openxmlformats.org/drawingml/2006/lockedCanvas" r:embed="rId17"/>
              </a:ext>
            </a:extLst>
          </a:blip>
          <a:stretch>
            <a:fillRect/>
          </a:stretch>
        </p:blipFill>
        <p:spPr>
          <a:xfrm>
            <a:off x="10571587" y="2827898"/>
            <a:ext cx="831919" cy="1726456"/>
          </a:xfrm>
          <a:prstGeom prst="rect">
            <a:avLst/>
          </a:prstGeom>
        </p:spPr>
      </p:pic>
      <p:pic>
        <p:nvPicPr>
          <p:cNvPr id="27" name="Graphic 1">
            <a:extLst>
              <a:ext uri="{FF2B5EF4-FFF2-40B4-BE49-F238E27FC236}">
                <a16:creationId xmlns:a16="http://schemas.microsoft.com/office/drawing/2014/main" id="{828B165D-E9CE-4B78-A7D7-A5DE30644771}"/>
              </a:ext>
            </a:extLst>
          </p:cNvPr>
          <p:cNvPicPr>
            <a:picLocks noChangeAspect="1"/>
          </p:cNvPicPr>
          <p:nvPr/>
        </p:nvPicPr>
        <p:blipFill>
          <a:blip r:embed="rId18">
            <a:extLst>
              <a:ext uri="{96DAC541-7B7A-43D3-8B79-37D633B846F1}">
                <asvg:svgBlip xmlns="" xmlns:asvg="http://schemas.microsoft.com/office/drawing/2016/SVG/main" xmlns:lc="http://schemas.openxmlformats.org/drawingml/2006/lockedCanvas" r:embed="rId7"/>
              </a:ext>
            </a:extLst>
          </a:blip>
          <a:stretch>
            <a:fillRect/>
          </a:stretch>
        </p:blipFill>
        <p:spPr>
          <a:xfrm flipH="1">
            <a:off x="501786" y="2966211"/>
            <a:ext cx="978301" cy="1688450"/>
          </a:xfrm>
          <a:prstGeom prst="rect">
            <a:avLst/>
          </a:prstGeom>
        </p:spPr>
      </p:pic>
      <p:pic>
        <p:nvPicPr>
          <p:cNvPr id="28" name="Graphic 3">
            <a:extLst>
              <a:ext uri="{FF2B5EF4-FFF2-40B4-BE49-F238E27FC236}">
                <a16:creationId xmlns:a16="http://schemas.microsoft.com/office/drawing/2014/main" id="{BFF180EC-FEC5-4EDC-A308-D6995FC5DBC9}"/>
              </a:ext>
            </a:extLst>
          </p:cNvPr>
          <p:cNvPicPr>
            <a:picLocks noChangeAspect="1"/>
          </p:cNvPicPr>
          <p:nvPr/>
        </p:nvPicPr>
        <p:blipFill>
          <a:blip r:embed="rId19">
            <a:extLst>
              <a:ext uri="{96DAC541-7B7A-43D3-8B79-37D633B846F1}">
                <asvg:svgBlip xmlns="" xmlns:asvg="http://schemas.microsoft.com/office/drawing/2016/SVG/main" xmlns:lc="http://schemas.openxmlformats.org/drawingml/2006/lockedCanvas" r:embed="rId9"/>
              </a:ext>
            </a:extLst>
          </a:blip>
          <a:stretch>
            <a:fillRect/>
          </a:stretch>
        </p:blipFill>
        <p:spPr>
          <a:xfrm>
            <a:off x="1993134" y="3455547"/>
            <a:ext cx="1738581" cy="1061818"/>
          </a:xfrm>
          <a:prstGeom prst="rect">
            <a:avLst/>
          </a:prstGeom>
        </p:spPr>
      </p:pic>
      <p:pic>
        <p:nvPicPr>
          <p:cNvPr id="29" name="Graphic 20">
            <a:extLst>
              <a:ext uri="{FF2B5EF4-FFF2-40B4-BE49-F238E27FC236}">
                <a16:creationId xmlns:a16="http://schemas.microsoft.com/office/drawing/2014/main" id="{378BA623-D940-4CA8-8D04-97DEB5424A70}"/>
              </a:ext>
            </a:extLst>
          </p:cNvPr>
          <p:cNvPicPr>
            <a:picLocks noChangeAspect="1"/>
          </p:cNvPicPr>
          <p:nvPr/>
        </p:nvPicPr>
        <p:blipFill>
          <a:blip r:embed="rId20">
            <a:extLst>
              <a:ext uri="{96DAC541-7B7A-43D3-8B79-37D633B846F1}">
                <asvg:svgBlip xmlns="" xmlns:asvg="http://schemas.microsoft.com/office/drawing/2016/SVG/main" xmlns:lc="http://schemas.openxmlformats.org/drawingml/2006/lockedCanvas" r:embed="rId11"/>
              </a:ext>
            </a:extLst>
          </a:blip>
          <a:stretch>
            <a:fillRect/>
          </a:stretch>
        </p:blipFill>
        <p:spPr>
          <a:xfrm>
            <a:off x="4442872" y="3186261"/>
            <a:ext cx="869373" cy="1164530"/>
          </a:xfrm>
          <a:prstGeom prst="rect">
            <a:avLst/>
          </a:prstGeom>
        </p:spPr>
      </p:pic>
      <p:pic>
        <p:nvPicPr>
          <p:cNvPr id="30" name="Graphic 21">
            <a:extLst>
              <a:ext uri="{FF2B5EF4-FFF2-40B4-BE49-F238E27FC236}">
                <a16:creationId xmlns:a16="http://schemas.microsoft.com/office/drawing/2014/main" id="{EFCB755B-C23C-4A39-B003-D0BC54E7F8DD}"/>
              </a:ext>
            </a:extLst>
          </p:cNvPr>
          <p:cNvPicPr>
            <a:picLocks noChangeAspect="1"/>
          </p:cNvPicPr>
          <p:nvPr/>
        </p:nvPicPr>
        <p:blipFill>
          <a:blip r:embed="rId21">
            <a:extLst>
              <a:ext uri="{96DAC541-7B7A-43D3-8B79-37D633B846F1}">
                <asvg:svgBlip xmlns="" xmlns:asvg="http://schemas.microsoft.com/office/drawing/2016/SVG/main" xmlns:lc="http://schemas.openxmlformats.org/drawingml/2006/lockedCanvas" r:embed="rId13"/>
              </a:ext>
            </a:extLst>
          </a:blip>
          <a:stretch>
            <a:fillRect/>
          </a:stretch>
        </p:blipFill>
        <p:spPr>
          <a:xfrm>
            <a:off x="6681225" y="2827898"/>
            <a:ext cx="735182" cy="1551154"/>
          </a:xfrm>
          <a:prstGeom prst="rect">
            <a:avLst/>
          </a:prstGeom>
        </p:spPr>
      </p:pic>
    </p:spTree>
    <p:extLst>
      <p:ext uri="{BB962C8B-B14F-4D97-AF65-F5344CB8AC3E}">
        <p14:creationId xmlns:p14="http://schemas.microsoft.com/office/powerpoint/2010/main" val="117439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43812</TotalTime>
  <Words>740</Words>
  <Application>Microsoft Office PowerPoint</Application>
  <PresentationFormat>Widescreen</PresentationFormat>
  <Paragraphs>153</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Futura PT Bold</vt:lpstr>
      <vt:lpstr>Futura-ExtraBold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Jones</dc:creator>
  <cp:lastModifiedBy>Harini Walthati</cp:lastModifiedBy>
  <cp:revision>178</cp:revision>
  <cp:lastPrinted>2018-02-08T00:02:25Z</cp:lastPrinted>
  <dcterms:created xsi:type="dcterms:W3CDTF">2017-04-20T01:46:37Z</dcterms:created>
  <dcterms:modified xsi:type="dcterms:W3CDTF">2019-06-05T23:59:34Z</dcterms:modified>
</cp:coreProperties>
</file>