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8" r:id="rId4"/>
    <p:sldId id="281" r:id="rId5"/>
    <p:sldId id="286" r:id="rId6"/>
    <p:sldId id="261" r:id="rId7"/>
    <p:sldId id="287" r:id="rId8"/>
    <p:sldId id="279" r:id="rId9"/>
    <p:sldId id="283" r:id="rId10"/>
    <p:sldId id="288" r:id="rId11"/>
    <p:sldId id="282" r:id="rId12"/>
    <p:sldId id="289" r:id="rId13"/>
    <p:sldId id="285" r:id="rId14"/>
    <p:sldId id="265" r:id="rId15"/>
    <p:sldId id="266" r:id="rId1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Dunn" initials="JD" lastIdx="5" clrIdx="0">
    <p:extLst>
      <p:ext uri="{19B8F6BF-5375-455C-9EA6-DF929625EA0E}">
        <p15:presenceInfo xmlns:p15="http://schemas.microsoft.com/office/powerpoint/2012/main" userId="S-1-5-21-930955093-113265303-3351018279-1648" providerId="AD"/>
      </p:ext>
    </p:extLst>
  </p:cmAuthor>
  <p:cmAuthor id="2" name="Tiia Harrison" initials="TH" lastIdx="22" clrIdx="1">
    <p:extLst>
      <p:ext uri="{19B8F6BF-5375-455C-9EA6-DF929625EA0E}">
        <p15:presenceInfo xmlns:p15="http://schemas.microsoft.com/office/powerpoint/2012/main" userId="S-1-5-21-930955093-113265303-3351018279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D0"/>
    <a:srgbClr val="F6F7E9"/>
    <a:srgbClr val="939393"/>
    <a:srgbClr val="FFFFFF"/>
    <a:srgbClr val="169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8061" autoAdjust="0"/>
  </p:normalViewPr>
  <p:slideViewPr>
    <p:cSldViewPr snapToGrid="0">
      <p:cViewPr varScale="1">
        <p:scale>
          <a:sx n="102" d="100"/>
          <a:sy n="102" d="100"/>
        </p:scale>
        <p:origin x="84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378A7-ACF5-4DB8-AB75-41C9E05CEDF1}" type="datetimeFigureOut">
              <a:rPr lang="en-AU" smtClean="0"/>
              <a:t>6/06/2019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8DDC4-8FA7-45C2-8697-C7989EC8BD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84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7EC6B-226C-4248-AF37-ED3FEA3D5AB0}" type="datetimeFigureOut">
              <a:rPr lang="en-AU" smtClean="0"/>
              <a:t>6/06/2019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45663-BD3C-498A-AE68-46B94EB98A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04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45663-BD3C-498A-AE68-46B94EB98A5A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042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45663-BD3C-498A-AE68-46B94EB98A5A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520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45663-BD3C-498A-AE68-46B94EB98A5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194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011D-CD90-4F59-9B6E-A92DFE802578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7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23F6-D55C-45D8-A8C5-EE7A8665C34D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A701-69FD-4C7D-A525-0DA2F3EA9527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2C7F-3242-45A5-B79E-8057FEAB0993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5EAB-1B3A-4462-8EA1-8B6BC1640789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2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1BF46-5684-4748-84ED-41D8AA586422}" type="datetime1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1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FA64E-46D8-4887-A62C-926AB6015072}" type="datetime1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1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7386-73C1-4550-AC92-6784C04ADC5A}" type="datetime1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F039-7CBF-4165-B54E-B31094696F31}" type="datetime1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4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339F6-355B-4ECD-AA44-F661481BC53E}" type="datetime1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4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51244-600D-4438-9CD0-92B99C30C1EB}" type="datetime1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9F87-233A-43CD-9AB6-1E8A1980E1C0}" type="datetime1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ECD7-AD25-4021-909F-AB2EC87B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0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30.svg"/><Relationship Id="rId12" Type="http://schemas.openxmlformats.org/officeDocument/2006/relationships/image" Target="../media/image32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93.svg"/><Relationship Id="rId14" Type="http://schemas.openxmlformats.org/officeDocument/2006/relationships/image" Target="../media/image7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40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svg"/><Relationship Id="rId11" Type="http://schemas.openxmlformats.org/officeDocument/2006/relationships/image" Target="../media/image26.png"/><Relationship Id="rId5" Type="http://schemas.openxmlformats.org/officeDocument/2006/relationships/image" Target="../media/image24.png"/><Relationship Id="rId10" Type="http://schemas.openxmlformats.org/officeDocument/2006/relationships/image" Target="../media/image38.svg"/><Relationship Id="rId4" Type="http://schemas.openxmlformats.org/officeDocument/2006/relationships/image" Target="../media/image320.sv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5.svg"/><Relationship Id="rId3" Type="http://schemas.openxmlformats.org/officeDocument/2006/relationships/image" Target="../media/image2.jpg"/><Relationship Id="rId7" Type="http://schemas.openxmlformats.org/officeDocument/2006/relationships/image" Target="../media/image14.svg"/><Relationship Id="rId12" Type="http://schemas.openxmlformats.org/officeDocument/2006/relationships/image" Target="../media/image15.em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2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159" y="313763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1300" spc="100" dirty="0" smtClean="0">
                <a:latin typeface="Futura-ExtraBold" panose="020B0500000000000000" pitchFamily="34" charset="0"/>
              </a:rPr>
              <a:t>What are the tests for liver disease?</a:t>
            </a:r>
            <a:endParaRPr lang="en-US" sz="5400" kern="1300" spc="100" dirty="0">
              <a:latin typeface="Futura-ExtraBold" panose="020B05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8159" y="2712529"/>
            <a:ext cx="68110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utura-ExtraBold" panose="020B0500000000000000" pitchFamily="34" charset="0"/>
              </a:rPr>
              <a:t>Liver Function Tests (LFTs)</a:t>
            </a:r>
          </a:p>
          <a:p>
            <a:endParaRPr lang="en-US" sz="2000" b="1" dirty="0">
              <a:latin typeface="Futura-ExtraBol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utura-ExtraBold" panose="020B0500000000000000" pitchFamily="34" charset="0"/>
              </a:rPr>
              <a:t>If you liver is damaged, it won’t work properly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utura-ExtraBold" panose="020B0500000000000000" pitchFamily="34" charset="0"/>
              </a:rPr>
              <a:t>LFTs are blood tests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utura-ExtraBold" panose="020B0500000000000000" pitchFamily="34" charset="0"/>
              </a:rPr>
              <a:t>They look for chemicals called </a:t>
            </a:r>
            <a:r>
              <a:rPr lang="en-US" sz="2000" i="1" dirty="0" smtClean="0">
                <a:latin typeface="Futura-ExtraBold" panose="020B0500000000000000" pitchFamily="34" charset="0"/>
              </a:rPr>
              <a:t>liver enzymes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utura-ExtraBold" panose="020B0500000000000000" pitchFamily="34" charset="0"/>
              </a:rPr>
              <a:t>High levels of these enzymes tell your doctor that your liver may be damaged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Futura-ExtraBold" panose="020B0500000000000000" pitchFamily="34" charset="0"/>
            </a:endParaRPr>
          </a:p>
        </p:txBody>
      </p:sp>
      <p:pic>
        <p:nvPicPr>
          <p:cNvPr id="8" name="Graphic 15">
            <a:extLst>
              <a:ext uri="{FF2B5EF4-FFF2-40B4-BE49-F238E27FC236}">
                <a16:creationId xmlns:a16="http://schemas.microsoft.com/office/drawing/2014/main" id="{3262A545-19B8-4243-9F63-3922A6EFF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819338" y="3209495"/>
            <a:ext cx="1732424" cy="199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059" y="277037"/>
            <a:ext cx="105696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1300" spc="100" dirty="0">
                <a:latin typeface="Futura-ExtraBold" panose="020B0500000000000000" pitchFamily="34" charset="0"/>
              </a:rPr>
              <a:t>What is the test for liver </a:t>
            </a:r>
            <a:r>
              <a:rPr lang="en-US" sz="4400" kern="1300" spc="100" dirty="0" smtClean="0">
                <a:latin typeface="Futura-ExtraBold" panose="020B0500000000000000" pitchFamily="34" charset="0"/>
              </a:rPr>
              <a:t>scarring?</a:t>
            </a:r>
            <a:endParaRPr lang="en-US" sz="4400" kern="1300" spc="100" dirty="0">
              <a:latin typeface="Futura-ExtraBol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379" y="1518279"/>
            <a:ext cx="146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Futura-ExtraBold" panose="020B0500000000000000"/>
              </a:rPr>
              <a:t>Past =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05535" y="1518278"/>
            <a:ext cx="25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Futura-ExtraBold" panose="020B0500000000000000"/>
              </a:rPr>
              <a:t>Liver biopsy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53088" y="1428266"/>
            <a:ext cx="3834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>
                <a:latin typeface="Futura-ExtraBold" panose="020B0500000000000000"/>
              </a:rPr>
              <a:t>Fibroscan</a:t>
            </a:r>
            <a:endParaRPr lang="en-AU" sz="2400" dirty="0">
              <a:latin typeface="Futura-ExtraBold" panose="020B05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Futura-ExtraBold" panose="020B0500000000000000"/>
              </a:rPr>
              <a:t>measures how scarred the liver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latin typeface="Futura-ExtraBold" panose="020B0500000000000000"/>
              </a:rPr>
              <a:t>It’s a free, quick and painless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Futura-ExtraBold" panose="020B05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latin typeface="Futura-ExtraBold" panose="020B050000000000000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87300" y="1419330"/>
            <a:ext cx="273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Futura-ExtraBold" panose="020B0500000000000000"/>
              </a:rPr>
              <a:t>Now = </a:t>
            </a:r>
          </a:p>
        </p:txBody>
      </p:sp>
      <p:pic>
        <p:nvPicPr>
          <p:cNvPr id="12" name="Graphic 3">
            <a:extLst>
              <a:ext uri="{FF2B5EF4-FFF2-40B4-BE49-F238E27FC236}">
                <a16:creationId xmlns:a16="http://schemas.microsoft.com/office/drawing/2014/main" id="{5BDCCFCE-86E9-43E9-A4E7-18BD0E5CB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177168" y="4018168"/>
            <a:ext cx="2486949" cy="2060194"/>
          </a:xfrm>
          <a:prstGeom prst="rect">
            <a:avLst/>
          </a:prstGeom>
        </p:spPr>
      </p:pic>
      <p:pic>
        <p:nvPicPr>
          <p:cNvPr id="15" name="Graphic 2">
            <a:extLst>
              <a:ext uri="{FF2B5EF4-FFF2-40B4-BE49-F238E27FC236}">
                <a16:creationId xmlns:a16="http://schemas.microsoft.com/office/drawing/2014/main" id="{34173F75-9B87-4A83-8F7F-08AEAECCDC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189" y="2690593"/>
            <a:ext cx="4157550" cy="2811580"/>
          </a:xfrm>
          <a:prstGeom prst="rect">
            <a:avLst/>
          </a:prstGeom>
        </p:spPr>
      </p:pic>
      <p:pic>
        <p:nvPicPr>
          <p:cNvPr id="16" name="Graphic 11">
            <a:extLst>
              <a:ext uri="{FF2B5EF4-FFF2-40B4-BE49-F238E27FC236}">
                <a16:creationId xmlns:a16="http://schemas.microsoft.com/office/drawing/2014/main" id="{D1100477-8217-4CCD-8605-7D6D718C4B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80059" y="2576294"/>
            <a:ext cx="3078110" cy="3078110"/>
          </a:xfrm>
          <a:prstGeom prst="rect">
            <a:avLst/>
          </a:prstGeom>
        </p:spPr>
      </p:pic>
      <p:pic>
        <p:nvPicPr>
          <p:cNvPr id="17" name="Graphic 2">
            <a:extLst>
              <a:ext uri="{FF2B5EF4-FFF2-40B4-BE49-F238E27FC236}">
                <a16:creationId xmlns:a16="http://schemas.microsoft.com/office/drawing/2014/main" id="{C6345F1F-22EC-474B-97E9-8074C21662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5747" y="4502753"/>
            <a:ext cx="1018096" cy="781424"/>
          </a:xfrm>
          <a:prstGeom prst="rect">
            <a:avLst/>
          </a:prstGeom>
          <a:effectLst>
            <a:glow rad="228600">
              <a:schemeClr val="accent3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999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9762" y="253839"/>
            <a:ext cx="478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300" spc="100" dirty="0" smtClean="0">
                <a:latin typeface="Futura-ExtraBold" panose="020B0500000000000000" pitchFamily="34" charset="0"/>
              </a:rPr>
              <a:t>Scenario</a:t>
            </a:r>
            <a:endParaRPr lang="en-US" sz="7200" kern="1300" spc="100" dirty="0">
              <a:latin typeface="Futura-ExtraBol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108" y="1854185"/>
            <a:ext cx="8597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Futura-ExtraBold" panose="020B0500000000000000"/>
              </a:rPr>
              <a:t>Your friend is worried that their liver might be damaged…..</a:t>
            </a:r>
            <a:endParaRPr lang="en-AU" sz="3200" b="1" dirty="0">
              <a:latin typeface="Futura-ExtraBold" panose="020B050000000000000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3108" y="3331420"/>
            <a:ext cx="9594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dirty="0" smtClean="0">
                <a:latin typeface="Futura-ExtraBold" panose="020B0500000000000000"/>
              </a:rPr>
              <a:t>How would you describe why the liver important?</a:t>
            </a:r>
          </a:p>
          <a:p>
            <a:pPr>
              <a:lnSpc>
                <a:spcPct val="150000"/>
              </a:lnSpc>
            </a:pPr>
            <a:r>
              <a:rPr lang="en-AU" sz="2800" dirty="0" smtClean="0">
                <a:latin typeface="Futura-ExtraBold" panose="020B0500000000000000"/>
              </a:rPr>
              <a:t>How would you describe liver damage?</a:t>
            </a:r>
          </a:p>
          <a:p>
            <a:pPr>
              <a:lnSpc>
                <a:spcPct val="150000"/>
              </a:lnSpc>
            </a:pPr>
            <a:r>
              <a:rPr lang="en-AU" sz="2800" dirty="0" smtClean="0">
                <a:latin typeface="Futura-ExtraBold" panose="020B0500000000000000"/>
              </a:rPr>
              <a:t>What tests do they need to check for liver damage?</a:t>
            </a:r>
            <a:endParaRPr lang="en-AU" sz="2800" dirty="0">
              <a:latin typeface="Futura-ExtraBold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9254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059" y="277037"/>
            <a:ext cx="1056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1300" spc="100" dirty="0">
                <a:latin typeface="Futura-ExtraBold" panose="020B0500000000000000" pitchFamily="34" charset="0"/>
              </a:rPr>
              <a:t>How to keep your liver healthy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227" y="4119710"/>
            <a:ext cx="138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-ExtraBold" panose="020B0500000000000000"/>
              </a:rPr>
              <a:t>Exercise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7432" y="4093560"/>
            <a:ext cx="2163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-ExtraBold" panose="020B0500000000000000"/>
              </a:rPr>
              <a:t>Cut back on how much alcohol you drink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1073" y="4073543"/>
            <a:ext cx="170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-ExtraBold" panose="020B0500000000000000"/>
              </a:rPr>
              <a:t>Eat healthy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52418" y="4073543"/>
            <a:ext cx="1701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-ExtraBold" panose="020B0500000000000000"/>
              </a:rPr>
              <a:t>Get tested for hepatitis C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699C62-52B5-470F-AEAF-980810ED0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54581" y="2640988"/>
            <a:ext cx="1781175" cy="1257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C25A89A-CF52-4B61-B27A-9CB6502D9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46429" y="2803053"/>
            <a:ext cx="1781175" cy="132552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19DAA73-3EDE-4C08-A079-80C70D5BE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70921" y="1977573"/>
            <a:ext cx="1147136" cy="178003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62A545-19B8-4243-9F63-3922A6EFFD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580238" y="1901116"/>
            <a:ext cx="1732424" cy="19912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F4A01A2-9312-4451-93B2-5D5B20277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748260" y="2280981"/>
            <a:ext cx="1737107" cy="16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3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617" y="431483"/>
            <a:ext cx="7910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Futura-ExtraBold" panose="020B0500000000000000" pitchFamily="34" charset="0"/>
              </a:rPr>
              <a:t>Summary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17750" y="1351776"/>
            <a:ext cx="70231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86363" y="1500677"/>
            <a:ext cx="662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-Heavy" panose="020B0A00000000000000" pitchFamily="34" charset="0"/>
              </a:rPr>
              <a:t>Liver health in 4 points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2823" y="2632722"/>
            <a:ext cx="10002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utura-ExtraBold" panose="020B0500000000000000" pitchFamily="34" charset="0"/>
              </a:rPr>
              <a:t>The liver is important for filtering and removing toxins form the blood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2823" y="3196344"/>
            <a:ext cx="9397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utura-ExtraBold" panose="020B0500000000000000" pitchFamily="34" charset="0"/>
              </a:rPr>
              <a:t>Drinking too much alcohol and infection with hepatitis C can damage the liver and caused scarring over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2823" y="3866025"/>
            <a:ext cx="8928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utura-ExtraBold" panose="020B0500000000000000" pitchFamily="34" charset="0"/>
              </a:rPr>
              <a:t>A </a:t>
            </a:r>
            <a:r>
              <a:rPr lang="en-US" sz="2000" dirty="0" err="1">
                <a:latin typeface="Futura-ExtraBold" panose="020B0500000000000000" pitchFamily="34" charset="0"/>
              </a:rPr>
              <a:t>fibroscan</a:t>
            </a:r>
            <a:r>
              <a:rPr lang="en-US" sz="2000" dirty="0">
                <a:latin typeface="Futura-ExtraBold" panose="020B0500000000000000" pitchFamily="34" charset="0"/>
              </a:rPr>
              <a:t> is a quick, painless test that shows if the liver is damaged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52823" y="4485641"/>
            <a:ext cx="866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utura-ExtraBold" panose="020B0500000000000000" pitchFamily="34" charset="0"/>
              </a:rPr>
              <a:t>Keep your liver healthy by eating right, exercising and getting tested for hepatitis 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1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7042" y="444188"/>
            <a:ext cx="7910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Futura-ExtraBold" panose="020B0500000000000000" pitchFamily="34" charset="0"/>
              </a:rPr>
              <a:t>Activity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317750" y="1351776"/>
            <a:ext cx="70231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86363" y="1500677"/>
            <a:ext cx="662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-Heavy" panose="020B0A00000000000000" pitchFamily="34" charset="0"/>
              </a:rPr>
              <a:t>Liver health teach back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0920" y="2588605"/>
            <a:ext cx="934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Futura-ExtraBold" panose="020B0500000000000000" pitchFamily="34" charset="0"/>
              </a:rPr>
              <a:t>Scenario: </a:t>
            </a:r>
            <a:r>
              <a:rPr lang="en-US" sz="2000" b="1" dirty="0" smtClean="0">
                <a:latin typeface="Futura-ExtraBold" panose="020B0500000000000000" pitchFamily="34" charset="0"/>
              </a:rPr>
              <a:t>What do you recommend that a friend do to:</a:t>
            </a:r>
            <a:endParaRPr lang="en-US" sz="2000" b="1" dirty="0">
              <a:latin typeface="Futura-ExtraBol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920" y="3552981"/>
            <a:ext cx="6983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Futura-ExtraBol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4176" y="3319431"/>
            <a:ext cx="9273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utura-ExtraBold" panose="020B0500000000000000" pitchFamily="34" charset="0"/>
              </a:rPr>
              <a:t>Find out more about liver health</a:t>
            </a:r>
            <a:br>
              <a:rPr lang="en-US" sz="2000" dirty="0" smtClean="0">
                <a:latin typeface="Futura-ExtraBold" panose="020B0500000000000000" pitchFamily="34" charset="0"/>
              </a:rPr>
            </a:br>
            <a:endParaRPr lang="en-US" sz="2000" dirty="0" smtClean="0">
              <a:latin typeface="Futura-ExtraBold" panose="020B0500000000000000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utura-ExtraBold" panose="020B0500000000000000" pitchFamily="34" charset="0"/>
              </a:rPr>
              <a:t>Keep their liver healthy</a:t>
            </a:r>
            <a:endParaRPr lang="en-US" sz="2000" dirty="0">
              <a:latin typeface="Futura-ExtraBold" panose="020B05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597" y="2802183"/>
            <a:ext cx="1056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1300" spc="100" dirty="0">
                <a:latin typeface="Futura-ExtraBold" panose="020B0500000000000000" pitchFamily="34" charset="0"/>
              </a:rPr>
              <a:t>Module 1: Liver Health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6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451" y="2519378"/>
            <a:ext cx="10569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300" spc="100" dirty="0">
                <a:latin typeface="Futura-ExtraBold" panose="020B0500000000000000" pitchFamily="34" charset="0"/>
              </a:rPr>
              <a:t>AIVL thanks the Australasian Society of HIV, Hepatitis and Sexual Health Medicine (ASHM), The Kirby Institute, Gilead Sciences and AbbVie Australia for support and guidance in developing this </a:t>
            </a:r>
            <a:r>
              <a:rPr lang="en-US" sz="3200" kern="1300" spc="100" dirty="0" smtClean="0">
                <a:latin typeface="Futura-ExtraBold" panose="020B0500000000000000" pitchFamily="34" charset="0"/>
              </a:rPr>
              <a:t>module.  Additional thanks go to Gilead Sciences for enabling the rollout of the training.</a:t>
            </a:r>
            <a:endParaRPr lang="en-US" sz="3200" kern="1300" spc="100" dirty="0">
              <a:latin typeface="Futura-ExtraBold" panose="020B0500000000000000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5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1" y="137512"/>
            <a:ext cx="10569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300" spc="100" dirty="0">
                <a:latin typeface="Futura-ExtraBold" panose="020B0500000000000000" pitchFamily="34" charset="0"/>
              </a:rPr>
              <a:t>Learning 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7959" y="2213113"/>
            <a:ext cx="772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b="1" dirty="0" smtClean="0">
              <a:latin typeface="Futura-ExtraBold" panose="020B0500000000000000"/>
            </a:endParaRPr>
          </a:p>
          <a:p>
            <a:r>
              <a:rPr lang="en-AU" sz="2400" b="1" dirty="0" smtClean="0">
                <a:latin typeface="Futura-ExtraBold" panose="020B0500000000000000"/>
              </a:rPr>
              <a:t>By </a:t>
            </a:r>
            <a:r>
              <a:rPr lang="en-AU" sz="2400" b="1" dirty="0">
                <a:latin typeface="Futura-ExtraBold" panose="020B0500000000000000"/>
              </a:rPr>
              <a:t>the end of this session, you will know: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9452" y="2849589"/>
            <a:ext cx="9005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400" dirty="0" smtClean="0">
              <a:latin typeface="Futura-ExtraBold" panose="020B050000000000000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Futura-ExtraBold" panose="020B0500000000000000"/>
              </a:rPr>
              <a:t>Why </a:t>
            </a:r>
            <a:r>
              <a:rPr lang="en-AU" sz="2400" dirty="0">
                <a:latin typeface="Futura-ExtraBold" panose="020B0500000000000000"/>
              </a:rPr>
              <a:t>your liver is important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Futura-ExtraBold" panose="020B0500000000000000"/>
              </a:rPr>
              <a:t>What causes liver disease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Futura-ExtraBold" panose="020B0500000000000000"/>
              </a:rPr>
              <a:t>How you can test the health of your liver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latin typeface="Futura-ExtraBold" panose="020B0500000000000000"/>
              </a:rPr>
              <a:t>What you can do keep your liver healthy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3713" y="118394"/>
            <a:ext cx="478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300" spc="100" dirty="0" smtClean="0">
                <a:latin typeface="Futura-ExtraBold" panose="020B0500000000000000" pitchFamily="34" charset="0"/>
              </a:rPr>
              <a:t>Activity</a:t>
            </a:r>
            <a:endParaRPr lang="en-US" sz="7200" kern="1300" spc="100" dirty="0">
              <a:latin typeface="Futura-ExtraBol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132" y="2960374"/>
            <a:ext cx="7061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Futura-ExtraBold" panose="020B0500000000000000"/>
              </a:rPr>
              <a:t>What do you know about the liver?</a:t>
            </a:r>
            <a:endParaRPr lang="en-AU" sz="3200" b="1" dirty="0">
              <a:latin typeface="Futura-ExtraBold" panose="020B050000000000000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01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8966" y="477478"/>
            <a:ext cx="9165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kern="1300" spc="100" dirty="0">
                <a:latin typeface="Futura-ExtraBold" panose="020B0500000000000000" pitchFamily="34" charset="0"/>
              </a:rPr>
              <a:t>Where is the liver and what does it do?</a:t>
            </a:r>
            <a:endParaRPr lang="en-US" sz="5400" kern="1300" spc="100" dirty="0">
              <a:latin typeface="Futura-ExtraBold" panose="020B0500000000000000" pitchFamily="34" charset="0"/>
            </a:endParaRP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3614861" y="1380339"/>
            <a:ext cx="632436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46576" y="2483077"/>
            <a:ext cx="1706570" cy="3502730"/>
          </a:xfrm>
          <a:prstGeom prst="rect">
            <a:avLst/>
          </a:prstGeom>
        </p:spPr>
      </p:pic>
      <p:pic>
        <p:nvPicPr>
          <p:cNvPr id="6" name="Graphic 2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2389" y="3063128"/>
            <a:ext cx="1323872" cy="1117348"/>
          </a:xfrm>
          <a:prstGeom prst="rect">
            <a:avLst/>
          </a:prstGeom>
        </p:spPr>
      </p:pic>
      <p:pic>
        <p:nvPicPr>
          <p:cNvPr id="7" name="Graphic 16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3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5551" y="3429079"/>
            <a:ext cx="1979310" cy="711662"/>
          </a:xfrm>
          <a:prstGeom prst="rect">
            <a:avLst/>
          </a:prstGeom>
        </p:spPr>
      </p:pic>
      <p:pic>
        <p:nvPicPr>
          <p:cNvPr id="8" name="Graphic 9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476748" y="4069304"/>
            <a:ext cx="138113" cy="142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90248" y="2476858"/>
            <a:ext cx="505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Futura-ExtraBold" panose="020B0500000000000000" pitchFamily="34" charset="0"/>
              </a:rPr>
              <a:t>Where?</a:t>
            </a:r>
          </a:p>
          <a:p>
            <a:r>
              <a:rPr lang="en-US" sz="2000" dirty="0">
                <a:latin typeface="Futura-ExtraBold" panose="020B0500000000000000" pitchFamily="34" charset="0"/>
              </a:rPr>
              <a:t>The liver is in the upper right-hand corner of the your abdomen, just under your ribs</a:t>
            </a:r>
          </a:p>
          <a:p>
            <a:endParaRPr lang="en-US" sz="2000" b="1" dirty="0">
              <a:latin typeface="Futura-ExtraBol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0248" y="4071450"/>
            <a:ext cx="4755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Futura-ExtraBold" panose="020B0500000000000000" pitchFamily="34" charset="0"/>
              </a:rPr>
              <a:t>What?</a:t>
            </a:r>
          </a:p>
          <a:p>
            <a:r>
              <a:rPr lang="en-US" sz="2000" dirty="0">
                <a:latin typeface="Futura-ExtraBold" panose="020B0500000000000000" pitchFamily="34" charset="0"/>
              </a:rPr>
              <a:t>The liver: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utura-ExtraBold" panose="020B0500000000000000" pitchFamily="34" charset="0"/>
              </a:rPr>
              <a:t>cleans the blood of toxins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utura-ExtraBold" panose="020B0500000000000000" pitchFamily="34" charset="0"/>
              </a:rPr>
              <a:t>breaks down the food you eat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utura-ExtraBold" panose="020B0500000000000000" pitchFamily="34" charset="0"/>
              </a:rPr>
              <a:t>builds protein</a:t>
            </a:r>
          </a:p>
          <a:p>
            <a:endParaRPr lang="en-US" sz="2000" dirty="0">
              <a:latin typeface="Futura-ExtraBold" panose="020B0500000000000000" pitchFamily="34" charset="0"/>
            </a:endParaRPr>
          </a:p>
          <a:p>
            <a:r>
              <a:rPr lang="en-US" sz="2000" dirty="0">
                <a:latin typeface="Futura-ExtraBold" panose="020B0500000000000000" pitchFamily="34" charset="0"/>
              </a:rPr>
              <a:t>You can’t live without a liver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6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3713" y="118394"/>
            <a:ext cx="478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300" spc="100" dirty="0" smtClean="0">
                <a:latin typeface="Futura-ExtraBold" panose="020B0500000000000000" pitchFamily="34" charset="0"/>
              </a:rPr>
              <a:t>Scenario</a:t>
            </a:r>
            <a:endParaRPr lang="en-US" sz="7200" kern="1300" spc="100" dirty="0">
              <a:latin typeface="Futura-ExtraBol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5961" y="2534231"/>
            <a:ext cx="8597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latin typeface="Futura-ExtraBold" panose="020B0500000000000000"/>
              </a:rPr>
              <a:t>You’ve got a fiend who asks why they should care about their liver….</a:t>
            </a:r>
            <a:endParaRPr lang="en-AU" sz="3200" b="1" dirty="0">
              <a:latin typeface="Futura-ExtraBold" panose="020B050000000000000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5824" y="4691512"/>
            <a:ext cx="8757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latin typeface="Futura-ExtraBold" panose="020B0500000000000000"/>
              </a:rPr>
              <a:t>What would you tell your friend?</a:t>
            </a:r>
            <a:endParaRPr lang="en-AU" sz="3200" dirty="0">
              <a:latin typeface="Futura-ExtraBold" panose="020B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2196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159" y="181787"/>
            <a:ext cx="10569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kern="1300" spc="100" dirty="0">
                <a:latin typeface="Futura-ExtraBold" panose="020B0500000000000000" pitchFamily="34" charset="0"/>
              </a:rPr>
              <a:t>What is liver disease?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ECD7-AD25-4021-909F-AB2EC87BE5EC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8" y="2626243"/>
            <a:ext cx="3267342" cy="2188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430" y="2604700"/>
            <a:ext cx="3695050" cy="2200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4116" y="2626241"/>
            <a:ext cx="3006996" cy="218819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643795" y="3382076"/>
            <a:ext cx="412377" cy="32272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ight Arrow 10"/>
          <p:cNvSpPr/>
          <p:nvPr/>
        </p:nvSpPr>
        <p:spPr>
          <a:xfrm>
            <a:off x="7891738" y="3382075"/>
            <a:ext cx="412377" cy="32272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16958" y="5246719"/>
            <a:ext cx="11950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kern="1300" spc="100" dirty="0">
                <a:latin typeface="Futura-ExtraBold" panose="020B0500000000000000" pitchFamily="34" charset="0"/>
              </a:rPr>
              <a:t>Healthy </a:t>
            </a:r>
            <a:r>
              <a:rPr lang="en-AU" sz="1600" b="1" kern="1300" spc="100" dirty="0" smtClean="0">
                <a:latin typeface="Futura-ExtraBold" panose="020B0500000000000000" pitchFamily="34" charset="0"/>
              </a:rPr>
              <a:t>liver</a:t>
            </a:r>
            <a:r>
              <a:rPr lang="en-AU" sz="1600" b="1" kern="1300" spc="100" dirty="0">
                <a:latin typeface="Futura-ExtraBold" panose="020B0500000000000000" pitchFamily="34" charset="0"/>
              </a:rPr>
              <a:t>		</a:t>
            </a:r>
            <a:r>
              <a:rPr lang="en-AU" sz="1600" b="1" kern="1300" spc="100" dirty="0" smtClean="0">
                <a:latin typeface="Futura-ExtraBold" panose="020B0500000000000000" pitchFamily="34" charset="0"/>
              </a:rPr>
              <a:t>		   Liver </a:t>
            </a:r>
            <a:r>
              <a:rPr lang="en-AU" sz="1600" b="1" kern="1300" spc="100" dirty="0">
                <a:latin typeface="Futura-ExtraBold" panose="020B0500000000000000" pitchFamily="34" charset="0"/>
              </a:rPr>
              <a:t>affected by </a:t>
            </a:r>
            <a:r>
              <a:rPr lang="en-AU" sz="1600" b="1" kern="1300" spc="100" dirty="0" smtClean="0">
                <a:latin typeface="Futura-ExtraBold" panose="020B0500000000000000" pitchFamily="34" charset="0"/>
              </a:rPr>
              <a:t>fibrosis		Liver </a:t>
            </a:r>
            <a:r>
              <a:rPr lang="en-AU" sz="1600" b="1" kern="1300" spc="100" dirty="0">
                <a:latin typeface="Futura-ExtraBold" panose="020B0500000000000000" pitchFamily="34" charset="0"/>
              </a:rPr>
              <a:t>affected by cirrhosis</a:t>
            </a:r>
          </a:p>
        </p:txBody>
      </p:sp>
    </p:spTree>
    <p:extLst>
      <p:ext uri="{BB962C8B-B14F-4D97-AF65-F5344CB8AC3E}">
        <p14:creationId xmlns:p14="http://schemas.microsoft.com/office/powerpoint/2010/main" val="357706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059" y="277037"/>
            <a:ext cx="1056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1300" spc="100" dirty="0">
                <a:latin typeface="Futura-ExtraBold" panose="020B0500000000000000" pitchFamily="34" charset="0"/>
              </a:rPr>
              <a:t>What causes liver disease?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7536" y="1700164"/>
            <a:ext cx="356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Futura-ExtraBold" panose="020B0500000000000000"/>
              </a:rPr>
              <a:t>Causes of liver disease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1684" y="6356350"/>
            <a:ext cx="2743200" cy="365125"/>
          </a:xfrm>
        </p:spPr>
        <p:txBody>
          <a:bodyPr/>
          <a:lstStyle/>
          <a:p>
            <a:fld id="{A799ECD7-AD25-4021-909F-AB2EC87BE5EC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9701" y="4266263"/>
            <a:ext cx="222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-ExtraBold" panose="020B0500000000000000"/>
              </a:rPr>
              <a:t>Drinking too much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4474" y="4253830"/>
            <a:ext cx="170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-ExtraBold" panose="020B0500000000000000"/>
              </a:rPr>
              <a:t>Fatty liver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9842" y="6128781"/>
            <a:ext cx="20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Futura-ExtraBold" panose="020B0500000000000000"/>
              </a:rPr>
              <a:t>Hepatitis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5374" y="1662749"/>
            <a:ext cx="529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rgbClr val="C00000"/>
                </a:solidFill>
                <a:latin typeface="Futura-ExtraBold" panose="020B0500000000000000"/>
              </a:rPr>
              <a:t>If you have liver disease, things that make it worse are: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87562" y="3920444"/>
            <a:ext cx="221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latin typeface="Futura-ExtraBold" panose="020B0500000000000000"/>
              </a:rPr>
              <a:t>Being overweight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6459" y="6087399"/>
            <a:ext cx="242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latin typeface="Futura-ExtraBold" panose="020B0500000000000000"/>
              </a:rPr>
              <a:t>Co-infection with HIV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47614" y="6081646"/>
            <a:ext cx="203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latin typeface="Futura-ExtraBold" panose="020B0500000000000000"/>
              </a:rPr>
              <a:t>Drinking alcohol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30BE2F2-6835-442A-9BB6-FC413880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53524" y="2464514"/>
            <a:ext cx="713738" cy="14274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3F20838-DB16-449F-8EA4-B43639A9E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608036" y="4589226"/>
            <a:ext cx="575846" cy="56432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23323D2-12C7-4220-BB50-ABE05AF823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075560" y="4702294"/>
            <a:ext cx="575845" cy="83758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72AED5C-83D4-4E10-A38F-C182B12A4D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387562" y="4999197"/>
            <a:ext cx="647712" cy="6624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7B8912-8E56-4643-B7A9-73212C084E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8177" y="2652607"/>
            <a:ext cx="1456595" cy="1233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840485AA-4199-4D52-8F15-F66EF78965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384950" y="4834877"/>
            <a:ext cx="963543" cy="11381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BB383F0-AE77-4302-83C1-86C3E6A1D806}"/>
              </a:ext>
            </a:extLst>
          </p:cNvPr>
          <p:cNvSpPr txBox="1"/>
          <p:nvPr/>
        </p:nvSpPr>
        <p:spPr>
          <a:xfrm>
            <a:off x="10237023" y="4036846"/>
            <a:ext cx="1146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  <a:latin typeface="Futura-ExtraBold" panose="020B0500000000000000"/>
              </a:rPr>
              <a:t>Old Age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A1C49BF-32D2-463C-8F08-24CF65CEC9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79576" y="4985230"/>
            <a:ext cx="950764" cy="93174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36E0F6C-1B83-4C00-9F0E-1568FF63E2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951630" y="2515904"/>
            <a:ext cx="820736" cy="132469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5C694A2-EF96-4A59-A162-4F3158EF7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61033" y="2652607"/>
            <a:ext cx="1761845" cy="12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96966</TotalTime>
  <Words>467</Words>
  <Application>Microsoft Office PowerPoint</Application>
  <PresentationFormat>Widescreen</PresentationFormat>
  <Paragraphs>90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Futura-ExtraBold</vt:lpstr>
      <vt:lpstr>Futura-Heavy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Jones</dc:creator>
  <cp:lastModifiedBy>Harini Walthati</cp:lastModifiedBy>
  <cp:revision>162</cp:revision>
  <cp:lastPrinted>2018-03-25T23:38:45Z</cp:lastPrinted>
  <dcterms:created xsi:type="dcterms:W3CDTF">2017-04-20T01:46:37Z</dcterms:created>
  <dcterms:modified xsi:type="dcterms:W3CDTF">2019-06-05T23:59:07Z</dcterms:modified>
</cp:coreProperties>
</file>